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6" d="100"/>
          <a:sy n="116" d="100"/>
        </p:scale>
        <p:origin x="3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8841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4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-840000">
            <a:off x="6912863" y="5791423"/>
            <a:ext cx="4206240" cy="0"/>
          </a:xfrm>
          <a:prstGeom prst="line">
            <a:avLst/>
          </a:prstGeom>
          <a:noFill/>
          <a:ln w="12700">
            <a:solidFill>
              <a:srgbClr val="343E9C">
                <a:alpha val="6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-840000">
            <a:off x="7031735" y="5821141"/>
            <a:ext cx="4206240" cy="0"/>
          </a:xfrm>
          <a:prstGeom prst="line">
            <a:avLst/>
          </a:prstGeom>
          <a:noFill/>
          <a:ln w="12700">
            <a:solidFill>
              <a:srgbClr val="343E9C">
                <a:alpha val="6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840000">
            <a:off x="7150607" y="5850859"/>
            <a:ext cx="4206240" cy="0"/>
          </a:xfrm>
          <a:prstGeom prst="line">
            <a:avLst/>
          </a:prstGeom>
          <a:noFill/>
          <a:ln w="12700">
            <a:solidFill>
              <a:srgbClr val="343E9C">
                <a:alpha val="6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840000">
            <a:off x="7269479" y="5880577"/>
            <a:ext cx="4206240" cy="0"/>
          </a:xfrm>
          <a:prstGeom prst="line">
            <a:avLst/>
          </a:prstGeom>
          <a:noFill/>
          <a:ln w="12700">
            <a:solidFill>
              <a:srgbClr val="343E9C">
                <a:alpha val="6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840000">
            <a:off x="7388351" y="5910295"/>
            <a:ext cx="4206240" cy="0"/>
          </a:xfrm>
          <a:prstGeom prst="line">
            <a:avLst/>
          </a:prstGeom>
          <a:noFill/>
          <a:ln w="12700">
            <a:solidFill>
              <a:srgbClr val="343E9C">
                <a:alpha val="6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rot="-840000">
            <a:off x="7507223" y="5940013"/>
            <a:ext cx="4206240" cy="0"/>
          </a:xfrm>
          <a:prstGeom prst="line">
            <a:avLst/>
          </a:prstGeom>
          <a:noFill/>
          <a:ln w="12700">
            <a:solidFill>
              <a:srgbClr val="343E9C">
                <a:alpha val="6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 rot="-840000">
            <a:off x="7626095" y="5969731"/>
            <a:ext cx="4206240" cy="0"/>
          </a:xfrm>
          <a:prstGeom prst="line">
            <a:avLst/>
          </a:prstGeom>
          <a:noFill/>
          <a:ln w="12700">
            <a:solidFill>
              <a:srgbClr val="343E9C">
                <a:alpha val="6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rot="-840000">
            <a:off x="7744967" y="5999449"/>
            <a:ext cx="4206240" cy="0"/>
          </a:xfrm>
          <a:prstGeom prst="line">
            <a:avLst/>
          </a:prstGeom>
          <a:noFill/>
          <a:ln w="12700">
            <a:solidFill>
              <a:srgbClr val="343E9C">
                <a:alpha val="6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rot="-840000">
            <a:off x="7863839" y="6029167"/>
            <a:ext cx="4206240" cy="0"/>
          </a:xfrm>
          <a:prstGeom prst="line">
            <a:avLst/>
          </a:prstGeom>
          <a:noFill/>
          <a:ln w="12700">
            <a:solidFill>
              <a:srgbClr val="343E9C">
                <a:alpha val="6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rot="-840000">
            <a:off x="235568" y="649225"/>
            <a:ext cx="3840480" cy="0"/>
          </a:xfrm>
          <a:prstGeom prst="line">
            <a:avLst/>
          </a:prstGeom>
          <a:noFill/>
          <a:ln w="12700">
            <a:solidFill>
              <a:srgbClr val="343E9C">
                <a:alpha val="55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rot="-840000">
            <a:off x="363584" y="681229"/>
            <a:ext cx="3840480" cy="0"/>
          </a:xfrm>
          <a:prstGeom prst="line">
            <a:avLst/>
          </a:prstGeom>
          <a:noFill/>
          <a:ln w="12700">
            <a:solidFill>
              <a:srgbClr val="343E9C">
                <a:alpha val="55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 rot="-840000">
            <a:off x="491600" y="713233"/>
            <a:ext cx="3840480" cy="0"/>
          </a:xfrm>
          <a:prstGeom prst="line">
            <a:avLst/>
          </a:prstGeom>
          <a:noFill/>
          <a:ln w="12700">
            <a:solidFill>
              <a:srgbClr val="343E9C">
                <a:alpha val="55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 rot="-840000">
            <a:off x="619616" y="745237"/>
            <a:ext cx="3840480" cy="0"/>
          </a:xfrm>
          <a:prstGeom prst="line">
            <a:avLst/>
          </a:prstGeom>
          <a:noFill/>
          <a:ln w="12700">
            <a:solidFill>
              <a:srgbClr val="343E9C">
                <a:alpha val="55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 rot="-840000">
            <a:off x="747632" y="777241"/>
            <a:ext cx="3840480" cy="0"/>
          </a:xfrm>
          <a:prstGeom prst="line">
            <a:avLst/>
          </a:prstGeom>
          <a:noFill/>
          <a:ln w="12700">
            <a:solidFill>
              <a:srgbClr val="343E9C">
                <a:alpha val="55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 rot="-840000">
            <a:off x="875648" y="809245"/>
            <a:ext cx="3840480" cy="0"/>
          </a:xfrm>
          <a:prstGeom prst="line">
            <a:avLst/>
          </a:prstGeom>
          <a:noFill/>
          <a:ln w="12700">
            <a:solidFill>
              <a:srgbClr val="343E9C">
                <a:alpha val="55000"/>
              </a:srgbClr>
            </a:solidFill>
            <a:prstDash val="solid"/>
          </a:ln>
        </p:spPr>
      </p:sp>
      <p:pic>
        <p:nvPicPr>
          <p:cNvPr id="17" name="Image 0" descr="/home/claude/innotrans/logo_whit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8920" y="777240"/>
            <a:ext cx="1133856" cy="406908"/>
          </a:xfrm>
          <a:prstGeom prst="rect">
            <a:avLst/>
          </a:prstGeom>
        </p:spPr>
      </p:pic>
      <p:sp>
        <p:nvSpPr>
          <p:cNvPr id="18" name="Text 15"/>
          <p:cNvSpPr txBox="1"/>
          <p:nvPr/>
        </p:nvSpPr>
        <p:spPr>
          <a:xfrm>
            <a:off x="0" y="1417320"/>
            <a:ext cx="121916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kern="0" spc="300" dirty="0">
                <a:solidFill>
                  <a:srgbClr val="F6A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АТ «УКРЗАЛІЗНИЦЯ»</a:t>
            </a:r>
            <a:endParaRPr lang="en-US" sz="1250" dirty="0"/>
          </a:p>
        </p:txBody>
      </p:sp>
      <p:sp>
        <p:nvSpPr>
          <p:cNvPr id="19" name="Text 16"/>
          <p:cNvSpPr txBox="1"/>
          <p:nvPr/>
        </p:nvSpPr>
        <p:spPr>
          <a:xfrm>
            <a:off x="914400" y="1965960"/>
            <a:ext cx="1036015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Цифрова трансформація процесу розробки нормативного графіка руху поїздів</a:t>
            </a:r>
            <a:endParaRPr lang="en-US" sz="3200" dirty="0"/>
          </a:p>
        </p:txBody>
      </p:sp>
      <p:sp>
        <p:nvSpPr>
          <p:cNvPr id="20" name="Text 17"/>
          <p:cNvSpPr txBox="1"/>
          <p:nvPr/>
        </p:nvSpPr>
        <p:spPr>
          <a:xfrm>
            <a:off x="1920240" y="3520440"/>
            <a:ext cx="8321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300" i="1" dirty="0">
                <a:solidFill>
                  <a:srgbClr val="C7CA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Графік руху поїздів є основним нормативно-технологічним документом, що регламентує роботу усіх підрозділів залізничного транспорту з організації руху поїздів та має забезпечувати безперервну, ритмічну і злагоджену роботу залізничної мережі.</a:t>
            </a:r>
            <a:endParaRPr lang="en-US" sz="1300" dirty="0"/>
          </a:p>
        </p:txBody>
      </p:sp>
      <p:sp>
        <p:nvSpPr>
          <p:cNvPr id="21" name="Shape 18"/>
          <p:cNvSpPr/>
          <p:nvPr/>
        </p:nvSpPr>
        <p:spPr>
          <a:xfrm>
            <a:off x="822960" y="4892040"/>
            <a:ext cx="10543032" cy="0"/>
          </a:xfrm>
          <a:prstGeom prst="line">
            <a:avLst/>
          </a:prstGeom>
          <a:noFill/>
          <a:ln w="12700">
            <a:solidFill>
              <a:srgbClr val="343E9C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822960" y="5166360"/>
            <a:ext cx="7772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Андрєєв Владислав Володимирович</a:t>
            </a:r>
            <a:endParaRPr lang="en-US" sz="1500" dirty="0"/>
          </a:p>
          <a:p>
            <a:pPr marL="0" indent="0">
              <a:lnSpc>
                <a:spcPct val="13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Менеджер-начальник відділу розробки графіку руху поїздів та організації «вікон»</a:t>
            </a:r>
            <a:endParaRPr lang="en-US" sz="1500" dirty="0"/>
          </a:p>
          <a:p>
            <a:pPr marL="0" indent="0">
              <a:lnSpc>
                <a:spcPct val="135000"/>
              </a:lnSpc>
              <a:buNone/>
            </a:pPr>
            <a:r>
              <a:rPr lang="en-US" sz="1250" dirty="0">
                <a:solidFill>
                  <a:srgbClr val="9BA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Центр управління рухом, АТ «Укрзалізниця»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-1080000">
            <a:off x="9692640" y="-274320"/>
            <a:ext cx="3291840" cy="0"/>
          </a:xfrm>
          <a:prstGeom prst="line">
            <a:avLst/>
          </a:prstGeom>
          <a:noFill/>
          <a:ln w="12700">
            <a:solidFill>
              <a:srgbClr val="DCDCEC">
                <a:alpha val="5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-1080000">
            <a:off x="9802368" y="-246888"/>
            <a:ext cx="3291840" cy="0"/>
          </a:xfrm>
          <a:prstGeom prst="line">
            <a:avLst/>
          </a:prstGeom>
          <a:noFill/>
          <a:ln w="12700">
            <a:solidFill>
              <a:srgbClr val="DCDCEC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1080000">
            <a:off x="9912096" y="-219456"/>
            <a:ext cx="3291840" cy="0"/>
          </a:xfrm>
          <a:prstGeom prst="line">
            <a:avLst/>
          </a:prstGeom>
          <a:noFill/>
          <a:ln w="12700">
            <a:solidFill>
              <a:srgbClr val="DCDCEC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1080000">
            <a:off x="10021824" y="-192024"/>
            <a:ext cx="3291840" cy="0"/>
          </a:xfrm>
          <a:prstGeom prst="line">
            <a:avLst/>
          </a:prstGeom>
          <a:noFill/>
          <a:ln w="12700">
            <a:solidFill>
              <a:srgbClr val="DCDCEC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1080000">
            <a:off x="10131552" y="-164592"/>
            <a:ext cx="3291840" cy="0"/>
          </a:xfrm>
          <a:prstGeom prst="line">
            <a:avLst/>
          </a:prstGeom>
          <a:noFill/>
          <a:ln w="12700">
            <a:solidFill>
              <a:srgbClr val="DCDCEC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rot="-1080000">
            <a:off x="10241280" y="-137160"/>
            <a:ext cx="3291840" cy="0"/>
          </a:xfrm>
          <a:prstGeom prst="line">
            <a:avLst/>
          </a:prstGeom>
          <a:noFill/>
          <a:ln w="12700">
            <a:solidFill>
              <a:srgbClr val="DCDCEC">
                <a:alpha val="5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 rot="-1080000">
            <a:off x="10351008" y="-109728"/>
            <a:ext cx="3291840" cy="0"/>
          </a:xfrm>
          <a:prstGeom prst="line">
            <a:avLst/>
          </a:prstGeom>
          <a:noFill/>
          <a:ln w="12700">
            <a:solidFill>
              <a:srgbClr val="DCDCEC">
                <a:alpha val="5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rot="-1080000">
            <a:off x="10460736" y="-82296"/>
            <a:ext cx="3291840" cy="0"/>
          </a:xfrm>
          <a:prstGeom prst="line">
            <a:avLst/>
          </a:prstGeom>
          <a:noFill/>
          <a:ln w="12700">
            <a:solidFill>
              <a:srgbClr val="DCDCEC">
                <a:alpha val="55000"/>
              </a:srgbClr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3C46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ВИРОБНИЧИЙ ВИКЛИК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713232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200" b="1" dirty="0">
                <a:solidFill>
                  <a:srgbClr val="1B24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Застаріле й розділене цифрове середовище для розробки нормативного графіка руху поїздів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548640" y="1627632"/>
            <a:ext cx="4892040" cy="4434840"/>
          </a:xfrm>
          <a:prstGeom prst="roundRect">
            <a:avLst>
              <a:gd name="adj" fmla="val 1856"/>
            </a:avLst>
          </a:prstGeom>
          <a:solidFill>
            <a:srgbClr val="1B2478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841248" y="1847088"/>
            <a:ext cx="4343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6A6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Розробка графіка руху поїздів —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841248" y="2212848"/>
            <a:ext cx="4343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комплексне визначення та узгодження маршрутів і часу руху поїздів усіх категорій на залізничній мережі з урахуванням її пропускної спроможності, технологічних обмежень та взаємного впливу поїздів.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841248" y="3520440"/>
            <a:ext cx="4343400" cy="0"/>
          </a:xfrm>
          <a:prstGeom prst="line">
            <a:avLst/>
          </a:prstGeom>
          <a:noFill/>
          <a:ln w="12700">
            <a:solidFill>
              <a:srgbClr val="3C46A0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1248" y="3639312"/>
            <a:ext cx="4343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7CA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Сьогодні його забезпечують ГАС «Railway» та АРМ «Графіст»: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813816" y="3984498"/>
            <a:ext cx="43434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20000"/>
              </a:lnSpc>
              <a:spcAft>
                <a:spcPts val="1000"/>
              </a:spcAft>
              <a:buSzPct val="100000"/>
              <a:buChar char="▪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ГАС «Railway» — застарілий комплекс власної розробки, підтримка якої на сьогодні майже не проводиться</a:t>
            </a:r>
            <a:endParaRPr lang="en-US" sz="1150" dirty="0"/>
          </a:p>
          <a:p>
            <a:pPr marL="342900" indent="-342900">
              <a:lnSpc>
                <a:spcPct val="120000"/>
              </a:lnSpc>
              <a:spcAft>
                <a:spcPts val="1000"/>
              </a:spcAft>
              <a:buSzPct val="100000"/>
              <a:buChar char="▪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АРМ «Графіст» — архаїчна розробка інженерів країни-агресора, більше 10 років знаходиться без оновлень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5760720" y="1645920"/>
            <a:ext cx="365760" cy="365760"/>
          </a:xfrm>
          <a:prstGeom prst="ellipse">
            <a:avLst/>
          </a:prstGeom>
          <a:solidFill>
            <a:srgbClr val="1B2478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5760720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263640" y="1600200"/>
            <a:ext cx="5349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4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Ускладнена взаємодія користувача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6263640" y="1775062"/>
            <a:ext cx="5349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5000"/>
              </a:lnSpc>
            </a:pPr>
            <a:r>
              <a:rPr lang="ru-RU" sz="1000" dirty="0" err="1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Незручний</a:t>
            </a:r>
            <a:r>
              <a:rPr lang="ru-RU" sz="1000" dirty="0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ru-RU" sz="1000" dirty="0" err="1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застарілий</a:t>
            </a:r>
            <a:r>
              <a:rPr lang="ru-RU" sz="1000" dirty="0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ru-RU" sz="1000" dirty="0" err="1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інтерфейс</a:t>
            </a:r>
            <a:r>
              <a:rPr lang="ru-RU" sz="1000" dirty="0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ru-RU" sz="1000" dirty="0" err="1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змушує</a:t>
            </a:r>
            <a:r>
              <a:rPr lang="ru-RU" sz="1000" dirty="0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ru-RU" sz="1000" dirty="0" err="1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виконувати</a:t>
            </a:r>
            <a:r>
              <a:rPr lang="ru-RU" sz="1000" dirty="0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ru-RU" sz="1000" dirty="0" err="1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зайві</a:t>
            </a:r>
            <a:r>
              <a:rPr lang="ru-RU" sz="1000" dirty="0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ru-RU" sz="1000" dirty="0" err="1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дії</a:t>
            </a:r>
            <a:r>
              <a:rPr lang="ru-RU" sz="1000" dirty="0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ru-RU" sz="1000" dirty="0" err="1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навіть</a:t>
            </a:r>
            <a:r>
              <a:rPr lang="ru-RU" sz="1000" dirty="0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для </a:t>
            </a:r>
            <a:r>
              <a:rPr lang="ru-RU" sz="1000" dirty="0" err="1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простої</a:t>
            </a:r>
            <a:r>
              <a:rPr lang="ru-RU" sz="1000" dirty="0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ru-RU" sz="1000" dirty="0" err="1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задачі</a:t>
            </a:r>
            <a:r>
              <a:rPr lang="ru-RU" sz="1000" dirty="0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</a:t>
            </a:r>
            <a:r>
              <a:rPr lang="ru-RU" sz="1000" dirty="0" err="1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</a:t>
            </a:r>
            <a:r>
              <a:rPr lang="ru-RU" sz="1000" dirty="0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критично, коли </a:t>
            </a:r>
            <a:r>
              <a:rPr lang="ru-RU" sz="1000" dirty="0" err="1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рішення</a:t>
            </a:r>
            <a:r>
              <a:rPr lang="ru-RU" sz="1000" dirty="0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ru-RU" sz="1000" dirty="0" err="1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потрібне</a:t>
            </a:r>
            <a:r>
              <a:rPr lang="ru-RU" sz="1000" dirty="0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ru-RU" sz="1000" dirty="0" err="1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терміново</a:t>
            </a:r>
            <a:r>
              <a:rPr lang="ru-RU" sz="1000" dirty="0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5760720" y="2354580"/>
            <a:ext cx="365760" cy="365760"/>
          </a:xfrm>
          <a:prstGeom prst="ellipse">
            <a:avLst/>
          </a:prstGeom>
          <a:solidFill>
            <a:srgbClr val="1B2478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5760720" y="23545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263640" y="2308860"/>
            <a:ext cx="5349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uk-UA" sz="1300" b="1" dirty="0" smtClean="0">
                <a:solidFill>
                  <a:srgbClr val="1B24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Розділене цифрове середовище та ускладнений обмін </a:t>
            </a:r>
            <a:r>
              <a:rPr lang="uk-UA" sz="1300" b="1" dirty="0">
                <a:solidFill>
                  <a:srgbClr val="1B24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даними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6263640" y="2601468"/>
            <a:ext cx="5349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5000"/>
              </a:lnSpc>
            </a:pPr>
            <a:r>
              <a:rPr lang="en-US" sz="1000" dirty="0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Тягові розрахунки, розробка графіка й експорт даних до інформаційних </a:t>
            </a:r>
            <a:r>
              <a:rPr lang="en-US" sz="1000" dirty="0" err="1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систем</a:t>
            </a:r>
            <a:r>
              <a:rPr lang="en-US" sz="1000" dirty="0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ru-RU" sz="1000" dirty="0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</a:t>
            </a:r>
            <a:r>
              <a:rPr lang="ru-RU" sz="1000" dirty="0" err="1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аналітики</a:t>
            </a:r>
            <a:r>
              <a:rPr lang="ru-RU" sz="1000" dirty="0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ru-RU" sz="1000" dirty="0" err="1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інформування</a:t>
            </a:r>
            <a:r>
              <a:rPr lang="ru-RU" sz="1000" dirty="0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ru-RU" sz="1000" dirty="0" err="1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працівників</a:t>
            </a:r>
            <a:r>
              <a:rPr lang="ru-RU" sz="1000" dirty="0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та </a:t>
            </a:r>
            <a:r>
              <a:rPr lang="ru-RU" sz="1000" dirty="0" err="1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пасажирів</a:t>
            </a:r>
            <a:r>
              <a:rPr lang="ru-RU" sz="1000" dirty="0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 smtClean="0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проводяться</a:t>
            </a:r>
            <a:r>
              <a:rPr lang="en-US" sz="1000" dirty="0" smtClean="0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різних програмах з ускладненою ручною передачею.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5760720" y="3218688"/>
            <a:ext cx="365760" cy="365760"/>
          </a:xfrm>
          <a:prstGeom prst="ellipse">
            <a:avLst/>
          </a:prstGeom>
          <a:solidFill>
            <a:srgbClr val="1B2478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5760720" y="32186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28" name="Text 26"/>
          <p:cNvSpPr txBox="1"/>
          <p:nvPr/>
        </p:nvSpPr>
        <p:spPr>
          <a:xfrm>
            <a:off x="6263640" y="3172968"/>
            <a:ext cx="5349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4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Відсутність єдиного середовища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6263640" y="3631588"/>
            <a:ext cx="5349240" cy="6214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5000"/>
              </a:lnSpc>
            </a:pPr>
            <a:r>
              <a:rPr lang="uk-UA" sz="1000" dirty="0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Профілі колій, розташування стрілочних переводів, вхідних/вихідних світлофорів, максимально допустимі швидкості для проведення тягових розрахунків, а також характеристики тягового рухомого складу вводяться лише вручну та не мають системного оновлення.</a:t>
            </a:r>
          </a:p>
          <a:p>
            <a:pPr>
              <a:lnSpc>
                <a:spcPct val="115000"/>
              </a:lnSpc>
            </a:pPr>
            <a:r>
              <a:rPr lang="uk-UA" sz="1000" dirty="0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Схеми станцій, дільниць, залізничних вузлів, технічні вимоги інфраструктури та рухомого складу знаходяться в різних АРМ, наказах, розпорядженнях.</a:t>
            </a:r>
          </a:p>
        </p:txBody>
      </p:sp>
      <p:sp>
        <p:nvSpPr>
          <p:cNvPr id="30" name="Shape 28"/>
          <p:cNvSpPr/>
          <p:nvPr/>
        </p:nvSpPr>
        <p:spPr>
          <a:xfrm>
            <a:off x="5760720" y="4457065"/>
            <a:ext cx="365760" cy="365760"/>
          </a:xfrm>
          <a:prstGeom prst="ellipse">
            <a:avLst/>
          </a:prstGeom>
          <a:solidFill>
            <a:srgbClr val="1B2478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5760720" y="4457065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32" name="Text 30"/>
          <p:cNvSpPr txBox="1"/>
          <p:nvPr/>
        </p:nvSpPr>
        <p:spPr>
          <a:xfrm>
            <a:off x="6277817" y="4470026"/>
            <a:ext cx="5349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4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Не передбачений технічний контроль</a:t>
            </a:r>
            <a:endParaRPr lang="en-US" sz="1300" dirty="0"/>
          </a:p>
        </p:txBody>
      </p:sp>
      <p:sp>
        <p:nvSpPr>
          <p:cNvPr id="33" name="Text 31"/>
          <p:cNvSpPr txBox="1"/>
          <p:nvPr/>
        </p:nvSpPr>
        <p:spPr>
          <a:xfrm>
            <a:off x="6277817" y="4689440"/>
            <a:ext cx="5349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Відсутня перевірка зайнятості колій та горловин на наявність ворожих маршрутів при прокладанні «нитки» поїзда.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5760720" y="5286358"/>
            <a:ext cx="365760" cy="365760"/>
          </a:xfrm>
          <a:prstGeom prst="ellipse">
            <a:avLst/>
          </a:prstGeom>
          <a:solidFill>
            <a:srgbClr val="1B2478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5760720" y="528635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500" dirty="0"/>
          </a:p>
        </p:txBody>
      </p:sp>
      <p:sp>
        <p:nvSpPr>
          <p:cNvPr id="36" name="Text 34"/>
          <p:cNvSpPr txBox="1"/>
          <p:nvPr/>
        </p:nvSpPr>
        <p:spPr>
          <a:xfrm>
            <a:off x="6263640" y="5302010"/>
            <a:ext cx="5349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4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Втрата результатів при збоях</a:t>
            </a:r>
            <a:endParaRPr lang="en-US" sz="1300" dirty="0"/>
          </a:p>
        </p:txBody>
      </p:sp>
      <p:sp>
        <p:nvSpPr>
          <p:cNvPr id="37" name="Text 35"/>
          <p:cNvSpPr txBox="1"/>
          <p:nvPr/>
        </p:nvSpPr>
        <p:spPr>
          <a:xfrm>
            <a:off x="6263640" y="5495544"/>
            <a:ext cx="5349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Часті технічні збої призводять до втрати напрацьованої інформації та вже прийнятих рішень.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EAEAF3"/>
          </a:solidFill>
          <a:ln/>
        </p:spPr>
      </p:sp>
      <p:pic>
        <p:nvPicPr>
          <p:cNvPr id="40" name="Image 0" descr="/home/claude/innotrans/logo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6547104"/>
            <a:ext cx="310896" cy="111557"/>
          </a:xfrm>
          <a:prstGeom prst="rect">
            <a:avLst/>
          </a:prstGeom>
        </p:spPr>
      </p:pic>
      <p:sp>
        <p:nvSpPr>
          <p:cNvPr id="41" name="Text 38"/>
          <p:cNvSpPr txBox="1"/>
          <p:nvPr/>
        </p:nvSpPr>
        <p:spPr>
          <a:xfrm>
            <a:off x="896112" y="6528816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1B2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УКРЗАЛІЗНИЦЯ</a:t>
            </a:r>
            <a:endParaRPr lang="en-US" sz="1100" dirty="0"/>
          </a:p>
        </p:txBody>
      </p:sp>
      <p:sp>
        <p:nvSpPr>
          <p:cNvPr id="42" name="Text 39"/>
          <p:cNvSpPr txBox="1"/>
          <p:nvPr/>
        </p:nvSpPr>
        <p:spPr>
          <a:xfrm>
            <a:off x="11002975" y="6528816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-1080000">
            <a:off x="9692640" y="-274320"/>
            <a:ext cx="3291840" cy="0"/>
          </a:xfrm>
          <a:prstGeom prst="line">
            <a:avLst/>
          </a:prstGeom>
          <a:noFill/>
          <a:ln w="12700">
            <a:solidFill>
              <a:srgbClr val="DCDCEC">
                <a:alpha val="5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-1080000">
            <a:off x="9802368" y="-246888"/>
            <a:ext cx="3291840" cy="0"/>
          </a:xfrm>
          <a:prstGeom prst="line">
            <a:avLst/>
          </a:prstGeom>
          <a:noFill/>
          <a:ln w="12700">
            <a:solidFill>
              <a:srgbClr val="DCDCEC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1080000">
            <a:off x="9912096" y="-219456"/>
            <a:ext cx="3291840" cy="0"/>
          </a:xfrm>
          <a:prstGeom prst="line">
            <a:avLst/>
          </a:prstGeom>
          <a:noFill/>
          <a:ln w="12700">
            <a:solidFill>
              <a:srgbClr val="DCDCEC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1080000">
            <a:off x="10021824" y="-192024"/>
            <a:ext cx="3291840" cy="0"/>
          </a:xfrm>
          <a:prstGeom prst="line">
            <a:avLst/>
          </a:prstGeom>
          <a:noFill/>
          <a:ln w="12700">
            <a:solidFill>
              <a:srgbClr val="DCDCEC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1080000">
            <a:off x="10131552" y="-164592"/>
            <a:ext cx="3291840" cy="0"/>
          </a:xfrm>
          <a:prstGeom prst="line">
            <a:avLst/>
          </a:prstGeom>
          <a:noFill/>
          <a:ln w="12700">
            <a:solidFill>
              <a:srgbClr val="DCDCEC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rot="-1080000">
            <a:off x="10241280" y="-137160"/>
            <a:ext cx="3291840" cy="0"/>
          </a:xfrm>
          <a:prstGeom prst="line">
            <a:avLst/>
          </a:prstGeom>
          <a:noFill/>
          <a:ln w="12700">
            <a:solidFill>
              <a:srgbClr val="DCDCEC">
                <a:alpha val="5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 rot="-1080000">
            <a:off x="10351008" y="-109728"/>
            <a:ext cx="3291840" cy="0"/>
          </a:xfrm>
          <a:prstGeom prst="line">
            <a:avLst/>
          </a:prstGeom>
          <a:noFill/>
          <a:ln w="12700">
            <a:solidFill>
              <a:srgbClr val="DCDCEC">
                <a:alpha val="5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rot="-1080000">
            <a:off x="10460736" y="-82296"/>
            <a:ext cx="3291840" cy="0"/>
          </a:xfrm>
          <a:prstGeom prst="line">
            <a:avLst/>
          </a:prstGeom>
          <a:noFill/>
          <a:ln w="12700">
            <a:solidFill>
              <a:srgbClr val="DCDCEC">
                <a:alpha val="55000"/>
              </a:srgbClr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3C46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МОЄ БАЧЕННЯ ЗМІН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713232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2100" b="1" dirty="0">
                <a:solidFill>
                  <a:srgbClr val="1B24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Пошук та локалізація продукту, який швидко вирішить поточні задачі й дасть змогу інтегруватися в європейські залізничні мережі</a:t>
            </a:r>
            <a:endParaRPr lang="en-US" sz="21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1517904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3C46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Нормативний графік повинен бути структурованим цифровим набором даних, доступним усім системам, які його використовують.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48640" y="2148840"/>
            <a:ext cx="1517904" cy="12801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5875">
            <a:solidFill>
              <a:srgbClr val="DCDCEC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40080" y="2221992"/>
            <a:ext cx="548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6A6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621792" y="2569464"/>
            <a:ext cx="1371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1B2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Опис</a:t>
            </a:r>
            <a:endParaRPr lang="en-US" sz="11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1B2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процесу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2048256" y="2642616"/>
            <a:ext cx="1691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6870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2189988" y="2148840"/>
            <a:ext cx="1517904" cy="12801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5875">
            <a:solidFill>
              <a:srgbClr val="DCDCEC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2281428" y="2221992"/>
            <a:ext cx="548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6A6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2263140" y="2569464"/>
            <a:ext cx="1371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1B2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Функціональні</a:t>
            </a:r>
            <a:endParaRPr lang="en-US" sz="11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1B2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вимоги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3689604" y="2642616"/>
            <a:ext cx="1691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6870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3831336" y="2148840"/>
            <a:ext cx="1517904" cy="12801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5875">
            <a:solidFill>
              <a:srgbClr val="DCDCEC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3922776" y="2221992"/>
            <a:ext cx="548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6A6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3904488" y="2569464"/>
            <a:ext cx="1371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1B2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Дослідження</a:t>
            </a:r>
            <a:endParaRPr lang="en-US" sz="11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1B2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рішень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5330952" y="2642616"/>
            <a:ext cx="1691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6870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5472684" y="2148840"/>
            <a:ext cx="1517904" cy="12801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5875">
            <a:solidFill>
              <a:srgbClr val="DCDCEC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5564124" y="2221992"/>
            <a:ext cx="548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6A6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5545836" y="2569464"/>
            <a:ext cx="1371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1B2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Перемовини</a:t>
            </a:r>
            <a:endParaRPr lang="en-US" sz="11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1B2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 виробниками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6972300" y="2642616"/>
            <a:ext cx="1691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6870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7114032" y="2148840"/>
            <a:ext cx="1517904" cy="12801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5875">
            <a:solidFill>
              <a:srgbClr val="DCDCEC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7205472" y="2221992"/>
            <a:ext cx="548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6A6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7187184" y="2569464"/>
            <a:ext cx="1371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1B2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Демо на</a:t>
            </a:r>
            <a:endParaRPr lang="en-US" sz="11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1B2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даних УЗ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8613648" y="2642616"/>
            <a:ext cx="1691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6870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300" dirty="0"/>
          </a:p>
        </p:txBody>
      </p:sp>
      <p:sp>
        <p:nvSpPr>
          <p:cNvPr id="33" name="Shape 31"/>
          <p:cNvSpPr/>
          <p:nvPr/>
        </p:nvSpPr>
        <p:spPr>
          <a:xfrm>
            <a:off x="8755380" y="2148840"/>
            <a:ext cx="1517904" cy="12801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5875">
            <a:solidFill>
              <a:srgbClr val="DCDCEC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8846820" y="2221992"/>
            <a:ext cx="548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6A6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400" dirty="0"/>
          </a:p>
        </p:txBody>
      </p:sp>
      <p:sp>
        <p:nvSpPr>
          <p:cNvPr id="35" name="Text 33"/>
          <p:cNvSpPr txBox="1"/>
          <p:nvPr/>
        </p:nvSpPr>
        <p:spPr>
          <a:xfrm>
            <a:off x="8828532" y="2569464"/>
            <a:ext cx="1371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1B2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Підтвердження</a:t>
            </a:r>
            <a:endParaRPr lang="en-US" sz="11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1B2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концепції</a:t>
            </a:r>
            <a:endParaRPr lang="en-US" sz="1100" dirty="0"/>
          </a:p>
        </p:txBody>
      </p:sp>
      <p:sp>
        <p:nvSpPr>
          <p:cNvPr id="36" name="Text 34"/>
          <p:cNvSpPr txBox="1"/>
          <p:nvPr/>
        </p:nvSpPr>
        <p:spPr>
          <a:xfrm>
            <a:off x="10254996" y="2642616"/>
            <a:ext cx="1691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6870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300" dirty="0"/>
          </a:p>
        </p:txBody>
      </p:sp>
      <p:sp>
        <p:nvSpPr>
          <p:cNvPr id="37" name="Shape 35"/>
          <p:cNvSpPr/>
          <p:nvPr/>
        </p:nvSpPr>
        <p:spPr>
          <a:xfrm>
            <a:off x="10396728" y="2148840"/>
            <a:ext cx="1517904" cy="1280160"/>
          </a:xfrm>
          <a:prstGeom prst="roundRect">
            <a:avLst>
              <a:gd name="adj" fmla="val 5000"/>
            </a:avLst>
          </a:prstGeom>
          <a:solidFill>
            <a:srgbClr val="F6A63C"/>
          </a:solidFill>
          <a:ln w="15875">
            <a:solidFill>
              <a:srgbClr val="F6A63C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10488168" y="2221992"/>
            <a:ext cx="548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24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400" dirty="0"/>
          </a:p>
        </p:txBody>
      </p:sp>
      <p:sp>
        <p:nvSpPr>
          <p:cNvPr id="39" name="Text 37"/>
          <p:cNvSpPr txBox="1"/>
          <p:nvPr/>
        </p:nvSpPr>
        <p:spPr>
          <a:xfrm>
            <a:off x="10469880" y="2569464"/>
            <a:ext cx="1371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1B2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Пілотний</a:t>
            </a:r>
            <a:endParaRPr lang="en-US" sz="11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1B2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проєкт</a:t>
            </a:r>
            <a:endParaRPr lang="en-US" sz="1100" dirty="0"/>
          </a:p>
        </p:txBody>
      </p:sp>
      <p:sp>
        <p:nvSpPr>
          <p:cNvPr id="40" name="Text 38"/>
          <p:cNvSpPr txBox="1"/>
          <p:nvPr/>
        </p:nvSpPr>
        <p:spPr>
          <a:xfrm>
            <a:off x="548640" y="36118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24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Ключові умови для розробки графіка руху в сучасних умовах Товариства</a:t>
            </a:r>
            <a:endParaRPr lang="en-US" sz="1500" dirty="0"/>
          </a:p>
        </p:txBody>
      </p:sp>
      <p:sp>
        <p:nvSpPr>
          <p:cNvPr id="41" name="Shape 39"/>
          <p:cNvSpPr/>
          <p:nvPr/>
        </p:nvSpPr>
        <p:spPr>
          <a:xfrm>
            <a:off x="548640" y="4069080"/>
            <a:ext cx="2724912" cy="1965960"/>
          </a:xfrm>
          <a:prstGeom prst="roundRect">
            <a:avLst>
              <a:gd name="adj" fmla="val 4186"/>
            </a:avLst>
          </a:prstGeom>
          <a:solidFill>
            <a:srgbClr val="FFFFFF"/>
          </a:solidFill>
          <a:ln w="12700">
            <a:solidFill>
              <a:srgbClr val="DCD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804672" y="429768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F6A63C"/>
          </a:solidFill>
          <a:ln/>
        </p:spPr>
      </p:sp>
      <p:sp>
        <p:nvSpPr>
          <p:cNvPr id="43" name="Text 41"/>
          <p:cNvSpPr txBox="1"/>
          <p:nvPr/>
        </p:nvSpPr>
        <p:spPr>
          <a:xfrm>
            <a:off x="804672" y="4892040"/>
            <a:ext cx="2212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24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Швидкість</a:t>
            </a:r>
            <a:endParaRPr lang="en-US" sz="1450" dirty="0"/>
          </a:p>
        </p:txBody>
      </p:sp>
      <p:sp>
        <p:nvSpPr>
          <p:cNvPr id="44" name="Text 42"/>
          <p:cNvSpPr txBox="1"/>
          <p:nvPr/>
        </p:nvSpPr>
        <p:spPr>
          <a:xfrm>
            <a:off x="804672" y="5285232"/>
            <a:ext cx="22128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Скорочення часу побудови й корегування графіка</a:t>
            </a:r>
            <a:endParaRPr lang="en-US" sz="1100" dirty="0"/>
          </a:p>
        </p:txBody>
      </p:sp>
      <p:sp>
        <p:nvSpPr>
          <p:cNvPr id="45" name="Shape 43"/>
          <p:cNvSpPr/>
          <p:nvPr/>
        </p:nvSpPr>
        <p:spPr>
          <a:xfrm>
            <a:off x="3401568" y="4069080"/>
            <a:ext cx="2724912" cy="1965960"/>
          </a:xfrm>
          <a:prstGeom prst="roundRect">
            <a:avLst>
              <a:gd name="adj" fmla="val 4186"/>
            </a:avLst>
          </a:prstGeom>
          <a:solidFill>
            <a:srgbClr val="FFFFFF"/>
          </a:solidFill>
          <a:ln w="12700">
            <a:solidFill>
              <a:srgbClr val="DCDCEC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3657600" y="429768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B2478"/>
          </a:solidFill>
          <a:ln/>
        </p:spPr>
      </p:sp>
      <p:sp>
        <p:nvSpPr>
          <p:cNvPr id="47" name="Text 45"/>
          <p:cNvSpPr txBox="1"/>
          <p:nvPr/>
        </p:nvSpPr>
        <p:spPr>
          <a:xfrm>
            <a:off x="3657600" y="4892040"/>
            <a:ext cx="2212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24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Стійкість</a:t>
            </a:r>
            <a:endParaRPr lang="en-US" sz="1450" dirty="0"/>
          </a:p>
        </p:txBody>
      </p:sp>
      <p:sp>
        <p:nvSpPr>
          <p:cNvPr id="48" name="Text 46"/>
          <p:cNvSpPr txBox="1"/>
          <p:nvPr/>
        </p:nvSpPr>
        <p:spPr>
          <a:xfrm>
            <a:off x="3657600" y="5285232"/>
            <a:ext cx="22128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Оперативна реакція на нестандартні ситуації</a:t>
            </a:r>
            <a:endParaRPr lang="en-US" sz="1100" dirty="0"/>
          </a:p>
        </p:txBody>
      </p:sp>
      <p:sp>
        <p:nvSpPr>
          <p:cNvPr id="49" name="Shape 47"/>
          <p:cNvSpPr/>
          <p:nvPr/>
        </p:nvSpPr>
        <p:spPr>
          <a:xfrm>
            <a:off x="6254496" y="4069080"/>
            <a:ext cx="2724912" cy="1965960"/>
          </a:xfrm>
          <a:prstGeom prst="roundRect">
            <a:avLst>
              <a:gd name="adj" fmla="val 4186"/>
            </a:avLst>
          </a:prstGeom>
          <a:solidFill>
            <a:srgbClr val="FFFFFF"/>
          </a:solidFill>
          <a:ln w="12700">
            <a:solidFill>
              <a:srgbClr val="DCDCEC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6510528" y="429768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F6A63C"/>
          </a:solidFill>
          <a:ln/>
        </p:spPr>
      </p:sp>
      <p:sp>
        <p:nvSpPr>
          <p:cNvPr id="51" name="Text 49"/>
          <p:cNvSpPr txBox="1"/>
          <p:nvPr/>
        </p:nvSpPr>
        <p:spPr>
          <a:xfrm>
            <a:off x="6510528" y="4892040"/>
            <a:ext cx="2212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24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Надійність</a:t>
            </a:r>
            <a:endParaRPr lang="en-US" sz="1450" dirty="0"/>
          </a:p>
        </p:txBody>
      </p:sp>
      <p:sp>
        <p:nvSpPr>
          <p:cNvPr id="52" name="Text 50"/>
          <p:cNvSpPr txBox="1"/>
          <p:nvPr/>
        </p:nvSpPr>
        <p:spPr>
          <a:xfrm>
            <a:off x="6510528" y="5285232"/>
            <a:ext cx="22128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Відсутність втрати результатів роботи через збої</a:t>
            </a:r>
            <a:endParaRPr lang="en-US" sz="1100" dirty="0"/>
          </a:p>
        </p:txBody>
      </p:sp>
      <p:sp>
        <p:nvSpPr>
          <p:cNvPr id="53" name="Shape 51"/>
          <p:cNvSpPr/>
          <p:nvPr/>
        </p:nvSpPr>
        <p:spPr>
          <a:xfrm>
            <a:off x="9107424" y="4069080"/>
            <a:ext cx="2724912" cy="1965960"/>
          </a:xfrm>
          <a:prstGeom prst="roundRect">
            <a:avLst>
              <a:gd name="adj" fmla="val 4186"/>
            </a:avLst>
          </a:prstGeom>
          <a:solidFill>
            <a:srgbClr val="FFFFFF"/>
          </a:solidFill>
          <a:ln w="12700">
            <a:solidFill>
              <a:srgbClr val="DCDCEC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9363456" y="429768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B2478"/>
          </a:solidFill>
          <a:ln/>
        </p:spPr>
      </p:sp>
      <p:sp>
        <p:nvSpPr>
          <p:cNvPr id="55" name="Text 53"/>
          <p:cNvSpPr txBox="1"/>
          <p:nvPr/>
        </p:nvSpPr>
        <p:spPr>
          <a:xfrm>
            <a:off x="9363456" y="4892040"/>
            <a:ext cx="2212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24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Євроінтеграція</a:t>
            </a:r>
            <a:endParaRPr lang="en-US" sz="1450" dirty="0"/>
          </a:p>
        </p:txBody>
      </p:sp>
      <p:sp>
        <p:nvSpPr>
          <p:cNvPr id="56" name="Text 54"/>
          <p:cNvSpPr txBox="1"/>
          <p:nvPr/>
        </p:nvSpPr>
        <p:spPr>
          <a:xfrm>
            <a:off x="9363456" y="5285232"/>
            <a:ext cx="22128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Готовність до стандартів ЄС і нової колії</a:t>
            </a:r>
            <a:endParaRPr lang="en-US" sz="1100" dirty="0"/>
          </a:p>
        </p:txBody>
      </p:sp>
      <p:sp>
        <p:nvSpPr>
          <p:cNvPr id="57" name="Shape 55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EAEAF3"/>
          </a:solidFill>
          <a:ln/>
        </p:spPr>
      </p:sp>
      <p:pic>
        <p:nvPicPr>
          <p:cNvPr id="59" name="Image 0" descr="/home/claude/innotrans/logo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6547104"/>
            <a:ext cx="310896" cy="111557"/>
          </a:xfrm>
          <a:prstGeom prst="rect">
            <a:avLst/>
          </a:prstGeom>
        </p:spPr>
      </p:pic>
      <p:sp>
        <p:nvSpPr>
          <p:cNvPr id="60" name="Text 57"/>
          <p:cNvSpPr txBox="1"/>
          <p:nvPr/>
        </p:nvSpPr>
        <p:spPr>
          <a:xfrm>
            <a:off x="896112" y="6528816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1B2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УКРЗАЛІЗНИЦЯ</a:t>
            </a:r>
            <a:endParaRPr lang="en-US" sz="1100" dirty="0"/>
          </a:p>
        </p:txBody>
      </p:sp>
      <p:sp>
        <p:nvSpPr>
          <p:cNvPr id="61" name="Text 58"/>
          <p:cNvSpPr txBox="1"/>
          <p:nvPr/>
        </p:nvSpPr>
        <p:spPr>
          <a:xfrm>
            <a:off x="11002975" y="6528816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B24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-960000">
            <a:off x="7398731" y="5348177"/>
            <a:ext cx="3840480" cy="0"/>
          </a:xfrm>
          <a:prstGeom prst="line">
            <a:avLst/>
          </a:prstGeom>
          <a:noFill/>
          <a:ln w="12700">
            <a:solidFill>
              <a:srgbClr val="343E9C">
                <a:alpha val="6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-960000">
            <a:off x="7517603" y="5377895"/>
            <a:ext cx="3840480" cy="0"/>
          </a:xfrm>
          <a:prstGeom prst="line">
            <a:avLst/>
          </a:prstGeom>
          <a:noFill/>
          <a:ln w="12700">
            <a:solidFill>
              <a:srgbClr val="343E9C">
                <a:alpha val="6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60000">
            <a:off x="7636475" y="5407613"/>
            <a:ext cx="3840480" cy="0"/>
          </a:xfrm>
          <a:prstGeom prst="line">
            <a:avLst/>
          </a:prstGeom>
          <a:noFill/>
          <a:ln w="12700">
            <a:solidFill>
              <a:srgbClr val="343E9C">
                <a:alpha val="6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60000">
            <a:off x="7755347" y="5437331"/>
            <a:ext cx="3840480" cy="0"/>
          </a:xfrm>
          <a:prstGeom prst="line">
            <a:avLst/>
          </a:prstGeom>
          <a:noFill/>
          <a:ln w="12700">
            <a:solidFill>
              <a:srgbClr val="343E9C">
                <a:alpha val="6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60000">
            <a:off x="7874219" y="5467049"/>
            <a:ext cx="3840480" cy="0"/>
          </a:xfrm>
          <a:prstGeom prst="line">
            <a:avLst/>
          </a:prstGeom>
          <a:noFill/>
          <a:ln w="12700">
            <a:solidFill>
              <a:srgbClr val="343E9C">
                <a:alpha val="60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rot="-960000">
            <a:off x="7993091" y="5496767"/>
            <a:ext cx="3840480" cy="0"/>
          </a:xfrm>
          <a:prstGeom prst="line">
            <a:avLst/>
          </a:prstGeom>
          <a:noFill/>
          <a:ln w="12700">
            <a:solidFill>
              <a:srgbClr val="343E9C">
                <a:alpha val="60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 rot="-960000">
            <a:off x="8111963" y="5526485"/>
            <a:ext cx="3840480" cy="0"/>
          </a:xfrm>
          <a:prstGeom prst="line">
            <a:avLst/>
          </a:prstGeom>
          <a:noFill/>
          <a:ln w="12700">
            <a:solidFill>
              <a:srgbClr val="343E9C">
                <a:alpha val="60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rot="-960000">
            <a:off x="8230835" y="5556203"/>
            <a:ext cx="3840480" cy="0"/>
          </a:xfrm>
          <a:prstGeom prst="line">
            <a:avLst/>
          </a:prstGeom>
          <a:noFill/>
          <a:ln w="12700">
            <a:solidFill>
              <a:srgbClr val="343E9C">
                <a:alpha val="60000"/>
              </a:srgbClr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F6A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ПОШУК РІШЕНЬ НА INNOTRANS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713232"/>
            <a:ext cx="11338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Клас систем, здатних охопити весь ланцюг — </a:t>
            </a:r>
            <a:r>
              <a:rPr lang="en-US" sz="2400" b="1" dirty="0" err="1" smtClean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від</a:t>
            </a:r>
            <a:r>
              <a:rPr lang="en-US" sz="2400" b="1" dirty="0" smtClean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інфраструктури до графіка</a:t>
            </a:r>
            <a:endParaRPr lang="en-US" sz="2400" dirty="0"/>
          </a:p>
        </p:txBody>
      </p:sp>
      <p:sp>
        <p:nvSpPr>
          <p:cNvPr id="12" name="Shape 10"/>
          <p:cNvSpPr/>
          <p:nvPr/>
        </p:nvSpPr>
        <p:spPr>
          <a:xfrm>
            <a:off x="548640" y="1600200"/>
            <a:ext cx="5349240" cy="2651760"/>
          </a:xfrm>
          <a:prstGeom prst="roundRect">
            <a:avLst>
              <a:gd name="adj" fmla="val 3103"/>
            </a:avLst>
          </a:prstGeom>
          <a:solidFill>
            <a:srgbClr val="232C86"/>
          </a:solidFill>
          <a:ln w="19050">
            <a:solidFill>
              <a:srgbClr val="F6A63C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178308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6A6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RailSys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21945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9BA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RMCon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822960" y="2542032"/>
            <a:ext cx="48006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30000"/>
              </a:lnSpc>
              <a:spcAft>
                <a:spcPts val="600"/>
              </a:spcAft>
              <a:buSzPct val="100000"/>
              <a:buChar char="▪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Цифровий двійник інфраструктури</a:t>
            </a:r>
            <a:endParaRPr lang="en-US" sz="1200" dirty="0"/>
          </a:p>
          <a:p>
            <a:pPr marL="342900" indent="-342900">
              <a:lnSpc>
                <a:spcPct val="130000"/>
              </a:lnSpc>
              <a:spcAft>
                <a:spcPts val="600"/>
              </a:spcAft>
              <a:buSzPct val="100000"/>
              <a:buChar char="▪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Побудова та симуляція графіків</a:t>
            </a:r>
            <a:endParaRPr lang="en-US" sz="1200" dirty="0"/>
          </a:p>
          <a:p>
            <a:pPr marL="342900" indent="-342900">
              <a:lnSpc>
                <a:spcPct val="130000"/>
              </a:lnSpc>
              <a:spcAft>
                <a:spcPts val="600"/>
              </a:spcAft>
              <a:buSzPct val="100000"/>
              <a:buChar char="▪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Оптимізація пропускної спроможності</a:t>
            </a:r>
            <a:endParaRPr lang="en-US" sz="1200" dirty="0"/>
          </a:p>
          <a:p>
            <a:pPr marL="342900" indent="-342900">
              <a:lnSpc>
                <a:spcPct val="130000"/>
              </a:lnSpc>
              <a:spcAft>
                <a:spcPts val="600"/>
              </a:spcAft>
              <a:buSzPct val="100000"/>
              <a:buChar char="▪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Управління рухомим складом і оборотом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172200" y="1600200"/>
            <a:ext cx="5349240" cy="2651760"/>
          </a:xfrm>
          <a:prstGeom prst="roundRect">
            <a:avLst>
              <a:gd name="adj" fmla="val 3103"/>
            </a:avLst>
          </a:prstGeom>
          <a:solidFill>
            <a:srgbClr val="232C86"/>
          </a:solidFill>
          <a:ln w="19050">
            <a:solidFill>
              <a:srgbClr val="F6A63C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446520" y="178308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6A6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OpenTrack</a:t>
            </a:r>
          </a:p>
        </p:txBody>
      </p:sp>
      <p:sp>
        <p:nvSpPr>
          <p:cNvPr id="18" name="Text 16"/>
          <p:cNvSpPr txBox="1"/>
          <p:nvPr/>
        </p:nvSpPr>
        <p:spPr>
          <a:xfrm>
            <a:off x="6446520" y="21945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9BA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ETH Zürich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6446520" y="2542032"/>
            <a:ext cx="48006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30000"/>
              </a:lnSpc>
              <a:spcAft>
                <a:spcPts val="600"/>
              </a:spcAft>
              <a:buSzPct val="100000"/>
              <a:buChar char="▪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Мікроскопічне моделювання мережі</a:t>
            </a:r>
            <a:endParaRPr lang="en-US" sz="1200" dirty="0"/>
          </a:p>
          <a:p>
            <a:pPr marL="342900" indent="-342900">
              <a:lnSpc>
                <a:spcPct val="130000"/>
              </a:lnSpc>
              <a:spcAft>
                <a:spcPts val="600"/>
              </a:spcAft>
              <a:buSzPct val="100000"/>
              <a:buChar char="▪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Симуляція випадкових затримок</a:t>
            </a:r>
            <a:endParaRPr lang="en-US" sz="1200" dirty="0"/>
          </a:p>
          <a:p>
            <a:pPr marL="342900" indent="-342900">
              <a:lnSpc>
                <a:spcPct val="130000"/>
              </a:lnSpc>
              <a:spcAft>
                <a:spcPts val="600"/>
              </a:spcAft>
              <a:buSzPct val="100000"/>
              <a:buChar char="▪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Аналіз конфліктів і статистика</a:t>
            </a:r>
            <a:endParaRPr lang="en-US" sz="1200" dirty="0"/>
          </a:p>
          <a:p>
            <a:pPr marL="342900" indent="-342900">
              <a:lnSpc>
                <a:spcPct val="130000"/>
              </a:lnSpc>
              <a:spcAft>
                <a:spcPts val="600"/>
              </a:spcAft>
              <a:buSzPct val="100000"/>
              <a:buChar char="▪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Інтеграція з RailML, Excel та ін.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448056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C7CA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Мета — дослідити міжнародний клас рішень (зокрема RailSys та OpenTrack, інші), </a:t>
            </a:r>
            <a:endParaRPr lang="uk-UA" sz="1300" i="1" dirty="0" smtClean="0">
              <a:solidFill>
                <a:srgbClr val="C7CAE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r>
              <a:rPr lang="en-US" sz="1300" i="1" dirty="0" err="1" smtClean="0">
                <a:solidFill>
                  <a:srgbClr val="C7CA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визначити</a:t>
            </a:r>
            <a:r>
              <a:rPr lang="en-US" sz="1300" i="1" dirty="0" smtClean="0">
                <a:solidFill>
                  <a:srgbClr val="C7CA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i="1" dirty="0">
                <a:solidFill>
                  <a:srgbClr val="C7CA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найбільш оптимальний і перевірити його в реальних умовах УЗ.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52120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6A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InnoTrans досліджую: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548640" y="5577840"/>
            <a:ext cx="1660550" cy="384048"/>
          </a:xfrm>
          <a:prstGeom prst="roundRect">
            <a:avLst>
              <a:gd name="adj" fmla="val 50000"/>
            </a:avLst>
          </a:prstGeom>
          <a:solidFill>
            <a:srgbClr val="232C86"/>
          </a:solidFill>
          <a:ln w="12700">
            <a:solidFill>
              <a:srgbClr val="3C46A0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548640" y="5577840"/>
            <a:ext cx="166055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Тягові розрахунки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355494" y="5577840"/>
            <a:ext cx="1982419" cy="384048"/>
          </a:xfrm>
          <a:prstGeom prst="roundRect">
            <a:avLst>
              <a:gd name="adj" fmla="val 50000"/>
            </a:avLst>
          </a:prstGeom>
          <a:solidFill>
            <a:srgbClr val="232C86"/>
          </a:solidFill>
          <a:ln w="12700">
            <a:solidFill>
              <a:srgbClr val="3C46A0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2355494" y="5577840"/>
            <a:ext cx="1982419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 err="1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Розробк</a:t>
            </a:r>
            <a:r>
              <a:rPr lang="uk-UA" sz="1050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</a:t>
            </a:r>
            <a:r>
              <a:rPr lang="en-US" sz="1050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графіка руху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484218" y="5577840"/>
            <a:ext cx="3269894" cy="384048"/>
          </a:xfrm>
          <a:prstGeom prst="roundRect">
            <a:avLst>
              <a:gd name="adj" fmla="val 50000"/>
            </a:avLst>
          </a:prstGeom>
          <a:solidFill>
            <a:srgbClr val="232C86"/>
          </a:solidFill>
          <a:ln w="12700">
            <a:solidFill>
              <a:srgbClr val="3C46A0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4484218" y="5577840"/>
            <a:ext cx="326989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Контроль зайнятості колій та горловин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7892421" y="5577840"/>
            <a:ext cx="1580083" cy="384048"/>
          </a:xfrm>
          <a:prstGeom prst="roundRect">
            <a:avLst>
              <a:gd name="adj" fmla="val 50000"/>
            </a:avLst>
          </a:prstGeom>
          <a:solidFill>
            <a:srgbClr val="232C86"/>
          </a:solidFill>
          <a:ln w="12700">
            <a:solidFill>
              <a:srgbClr val="3C46A0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7892421" y="5577840"/>
            <a:ext cx="158008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Інтеграція даних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9601840" y="5582573"/>
            <a:ext cx="2062886" cy="384048"/>
          </a:xfrm>
          <a:prstGeom prst="roundRect">
            <a:avLst>
              <a:gd name="adj" fmla="val 50000"/>
            </a:avLst>
          </a:prstGeom>
          <a:solidFill>
            <a:srgbClr val="232C86"/>
          </a:solidFill>
          <a:ln w="12700">
            <a:solidFill>
              <a:srgbClr val="3C46A0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9601840" y="5582573"/>
            <a:ext cx="206288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Оперативне корегування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EAEAF3"/>
          </a:solidFill>
          <a:ln/>
        </p:spPr>
      </p:sp>
      <p:pic>
        <p:nvPicPr>
          <p:cNvPr id="34" name="Image 0" descr="/home/claude/innotrans/logo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6547104"/>
            <a:ext cx="310896" cy="111557"/>
          </a:xfrm>
          <a:prstGeom prst="rect">
            <a:avLst/>
          </a:prstGeom>
        </p:spPr>
      </p:pic>
      <p:sp>
        <p:nvSpPr>
          <p:cNvPr id="35" name="Text 32"/>
          <p:cNvSpPr txBox="1"/>
          <p:nvPr/>
        </p:nvSpPr>
        <p:spPr>
          <a:xfrm>
            <a:off x="896112" y="6528816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1B2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УКРЗАЛІЗНИЦЯ</a:t>
            </a:r>
            <a:endParaRPr lang="en-US" sz="1100" dirty="0"/>
          </a:p>
        </p:txBody>
      </p:sp>
      <p:sp>
        <p:nvSpPr>
          <p:cNvPr id="36" name="Text 33"/>
          <p:cNvSpPr txBox="1"/>
          <p:nvPr/>
        </p:nvSpPr>
        <p:spPr>
          <a:xfrm>
            <a:off x="11002975" y="6528816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-1080000">
            <a:off x="9692640" y="-274320"/>
            <a:ext cx="3291840" cy="0"/>
          </a:xfrm>
          <a:prstGeom prst="line">
            <a:avLst/>
          </a:prstGeom>
          <a:noFill/>
          <a:ln w="12700">
            <a:solidFill>
              <a:srgbClr val="DCDCEC">
                <a:alpha val="5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-1080000">
            <a:off x="9802368" y="-246888"/>
            <a:ext cx="3291840" cy="0"/>
          </a:xfrm>
          <a:prstGeom prst="line">
            <a:avLst/>
          </a:prstGeom>
          <a:noFill/>
          <a:ln w="12700">
            <a:solidFill>
              <a:srgbClr val="DCDCEC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1080000">
            <a:off x="9912096" y="-219456"/>
            <a:ext cx="3291840" cy="0"/>
          </a:xfrm>
          <a:prstGeom prst="line">
            <a:avLst/>
          </a:prstGeom>
          <a:noFill/>
          <a:ln w="12700">
            <a:solidFill>
              <a:srgbClr val="DCDCEC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1080000">
            <a:off x="10021824" y="-192024"/>
            <a:ext cx="3291840" cy="0"/>
          </a:xfrm>
          <a:prstGeom prst="line">
            <a:avLst/>
          </a:prstGeom>
          <a:noFill/>
          <a:ln w="12700">
            <a:solidFill>
              <a:srgbClr val="DCDCEC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1080000">
            <a:off x="10131552" y="-164592"/>
            <a:ext cx="3291840" cy="0"/>
          </a:xfrm>
          <a:prstGeom prst="line">
            <a:avLst/>
          </a:prstGeom>
          <a:noFill/>
          <a:ln w="12700">
            <a:solidFill>
              <a:srgbClr val="DCDCEC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rot="-1080000">
            <a:off x="10241280" y="-137160"/>
            <a:ext cx="3291840" cy="0"/>
          </a:xfrm>
          <a:prstGeom prst="line">
            <a:avLst/>
          </a:prstGeom>
          <a:noFill/>
          <a:ln w="12700">
            <a:solidFill>
              <a:srgbClr val="DCDCEC">
                <a:alpha val="5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 rot="-1080000">
            <a:off x="10351008" y="-109728"/>
            <a:ext cx="3291840" cy="0"/>
          </a:xfrm>
          <a:prstGeom prst="line">
            <a:avLst/>
          </a:prstGeom>
          <a:noFill/>
          <a:ln w="12700">
            <a:solidFill>
              <a:srgbClr val="DCDCEC">
                <a:alpha val="5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rot="-1080000">
            <a:off x="10460736" y="-82296"/>
            <a:ext cx="3291840" cy="0"/>
          </a:xfrm>
          <a:prstGeom prst="line">
            <a:avLst/>
          </a:prstGeom>
          <a:noFill/>
          <a:ln w="12700">
            <a:solidFill>
              <a:srgbClr val="DCDCEC">
                <a:alpha val="55000"/>
              </a:srgbClr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3C46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ОЧІКУВАНИЙ ЕФЕКТ ДЛЯ УЗ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713232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B24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Від розрізнених програм — до єдиної цифрової моделі мережі</a:t>
            </a:r>
            <a:endParaRPr lang="en-US" sz="2400" dirty="0"/>
          </a:p>
        </p:txBody>
      </p:sp>
      <p:sp>
        <p:nvSpPr>
          <p:cNvPr id="12" name="Shape 10"/>
          <p:cNvSpPr/>
          <p:nvPr/>
        </p:nvSpPr>
        <p:spPr>
          <a:xfrm>
            <a:off x="548640" y="1417320"/>
            <a:ext cx="5349240" cy="178308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5875">
            <a:solidFill>
              <a:srgbClr val="DCDCEC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41248" y="1572768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СЬОГОДНІ</a:t>
            </a:r>
            <a:endParaRPr lang="en-US" sz="1150" dirty="0"/>
          </a:p>
        </p:txBody>
      </p:sp>
      <p:sp>
        <p:nvSpPr>
          <p:cNvPr id="14" name="Text 12"/>
          <p:cNvSpPr txBox="1"/>
          <p:nvPr/>
        </p:nvSpPr>
        <p:spPr>
          <a:xfrm>
            <a:off x="841248" y="1901952"/>
            <a:ext cx="4709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200" b="1" dirty="0">
                <a:solidFill>
                  <a:srgbClr val="1B2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ГАС «Railway» + АРМ «Графіст»</a:t>
            </a:r>
            <a:endParaRPr lang="en-US" sz="1200" dirty="0"/>
          </a:p>
          <a:p>
            <a:pPr marL="0" indent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1B2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розрізнені джерела даних</a:t>
            </a:r>
            <a:endParaRPr lang="en-US" sz="1200" dirty="0"/>
          </a:p>
          <a:p>
            <a:pPr marL="0" indent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1B2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ручні операції, ризик втрати виконаної роботи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263640" y="1417320"/>
            <a:ext cx="5349240" cy="1783080"/>
          </a:xfrm>
          <a:prstGeom prst="roundRect">
            <a:avLst>
              <a:gd name="adj" fmla="val 4615"/>
            </a:avLst>
          </a:prstGeom>
          <a:solidFill>
            <a:srgbClr val="1B2478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949440" y="1572768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F6A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ЗАВТРА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6949440" y="1901952"/>
            <a:ext cx="4434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Єдина цифрова модель мережі</a:t>
            </a:r>
            <a:endParaRPr lang="en-US" sz="1200" dirty="0"/>
          </a:p>
          <a:p>
            <a:pPr marL="0" indent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нормативний графік + симуляція + аналіз</a:t>
            </a:r>
            <a:endParaRPr lang="en-US" sz="1200" dirty="0"/>
          </a:p>
          <a:p>
            <a:pPr marL="0" indent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автоматизований обмін даними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577840" y="1874520"/>
            <a:ext cx="868680" cy="868680"/>
          </a:xfrm>
          <a:prstGeom prst="ellipse">
            <a:avLst/>
          </a:prstGeom>
          <a:solidFill>
            <a:srgbClr val="F6A63C"/>
          </a:solidFill>
          <a:ln w="5080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577840" y="187452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B24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2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34290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24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Очікувані результати після впровадження продукту та оптимізації процесу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548640" y="3886200"/>
            <a:ext cx="2176272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12700">
            <a:solidFill>
              <a:srgbClr val="DCDCE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49808" y="4096512"/>
            <a:ext cx="384048" cy="384048"/>
          </a:xfrm>
          <a:prstGeom prst="roundRect">
            <a:avLst>
              <a:gd name="adj" fmla="val 50000"/>
            </a:avLst>
          </a:prstGeom>
          <a:solidFill>
            <a:srgbClr val="1B2478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749808" y="4590288"/>
            <a:ext cx="17739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4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Єдина модель</a:t>
            </a:r>
            <a:endParaRPr lang="en-US" sz="1250" dirty="0"/>
          </a:p>
        </p:txBody>
      </p:sp>
      <p:sp>
        <p:nvSpPr>
          <p:cNvPr id="24" name="Text 22"/>
          <p:cNvSpPr txBox="1"/>
          <p:nvPr/>
        </p:nvSpPr>
        <p:spPr>
          <a:xfrm>
            <a:off x="749808" y="5102352"/>
            <a:ext cx="17739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950" dirty="0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Вихідні дані про інфраструктуру й рухомий склад — в одному середовищі, а не в розрізнених АРМах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2848356" y="3886200"/>
            <a:ext cx="2176272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12700">
            <a:solidFill>
              <a:srgbClr val="DCDCE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049524" y="4096512"/>
            <a:ext cx="384048" cy="384048"/>
          </a:xfrm>
          <a:prstGeom prst="roundRect">
            <a:avLst>
              <a:gd name="adj" fmla="val 50000"/>
            </a:avLst>
          </a:prstGeom>
          <a:solidFill>
            <a:srgbClr val="F6A63C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3049524" y="4590288"/>
            <a:ext cx="17739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4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Зручність роботи</a:t>
            </a:r>
            <a:endParaRPr lang="en-US" sz="1250" dirty="0"/>
          </a:p>
        </p:txBody>
      </p:sp>
      <p:sp>
        <p:nvSpPr>
          <p:cNvPr id="28" name="Text 26"/>
          <p:cNvSpPr txBox="1"/>
          <p:nvPr/>
        </p:nvSpPr>
        <p:spPr>
          <a:xfrm>
            <a:off x="3049524" y="5102352"/>
            <a:ext cx="17739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950" dirty="0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Швидке вирішення завдань і передача інформації працівникам та пасажирам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5148072" y="3886200"/>
            <a:ext cx="2176272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12700">
            <a:solidFill>
              <a:srgbClr val="DCDCE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349240" y="4096512"/>
            <a:ext cx="384048" cy="384048"/>
          </a:xfrm>
          <a:prstGeom prst="roundRect">
            <a:avLst>
              <a:gd name="adj" fmla="val 50000"/>
            </a:avLst>
          </a:prstGeom>
          <a:solidFill>
            <a:srgbClr val="1B2478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5349240" y="4590288"/>
            <a:ext cx="17739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4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Технічний контроль</a:t>
            </a:r>
            <a:endParaRPr lang="en-US" sz="1250" dirty="0"/>
          </a:p>
        </p:txBody>
      </p:sp>
      <p:sp>
        <p:nvSpPr>
          <p:cNvPr id="32" name="Text 30"/>
          <p:cNvSpPr txBox="1"/>
          <p:nvPr/>
        </p:nvSpPr>
        <p:spPr>
          <a:xfrm>
            <a:off x="5349240" y="5102352"/>
            <a:ext cx="17739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950" dirty="0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Перевірка правильності дій фахівця при розгалуженому колійному розвитку, уникнення помилок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7447788" y="3886200"/>
            <a:ext cx="2176272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12700">
            <a:solidFill>
              <a:srgbClr val="DCDCEC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7648956" y="4096512"/>
            <a:ext cx="384048" cy="384048"/>
          </a:xfrm>
          <a:prstGeom prst="roundRect">
            <a:avLst>
              <a:gd name="adj" fmla="val 50000"/>
            </a:avLst>
          </a:prstGeom>
          <a:solidFill>
            <a:srgbClr val="F6A63C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7648956" y="4590288"/>
            <a:ext cx="17739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4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Стійкість до збоїв</a:t>
            </a:r>
            <a:endParaRPr lang="en-US" sz="1250" dirty="0"/>
          </a:p>
        </p:txBody>
      </p:sp>
      <p:sp>
        <p:nvSpPr>
          <p:cNvPr id="36" name="Text 34"/>
          <p:cNvSpPr txBox="1"/>
          <p:nvPr/>
        </p:nvSpPr>
        <p:spPr>
          <a:xfrm>
            <a:off x="7648956" y="5102352"/>
            <a:ext cx="17739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950" dirty="0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Технологічні рішення графіста фіксуються надійно — без ризику втратити години роботи</a:t>
            </a:r>
            <a:endParaRPr lang="en-US" sz="950" dirty="0"/>
          </a:p>
        </p:txBody>
      </p:sp>
      <p:sp>
        <p:nvSpPr>
          <p:cNvPr id="37" name="Shape 35"/>
          <p:cNvSpPr/>
          <p:nvPr/>
        </p:nvSpPr>
        <p:spPr>
          <a:xfrm>
            <a:off x="9747504" y="3886200"/>
            <a:ext cx="2176272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12700">
            <a:solidFill>
              <a:srgbClr val="DCDCEC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9948672" y="4096512"/>
            <a:ext cx="384048" cy="384048"/>
          </a:xfrm>
          <a:prstGeom prst="roundRect">
            <a:avLst>
              <a:gd name="adj" fmla="val 50000"/>
            </a:avLst>
          </a:prstGeom>
          <a:solidFill>
            <a:srgbClr val="1B2478"/>
          </a:solidFill>
          <a:ln/>
        </p:spPr>
      </p:sp>
      <p:sp>
        <p:nvSpPr>
          <p:cNvPr id="39" name="Text 37"/>
          <p:cNvSpPr txBox="1"/>
          <p:nvPr/>
        </p:nvSpPr>
        <p:spPr>
          <a:xfrm>
            <a:off x="9948672" y="4590288"/>
            <a:ext cx="17739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4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Готовність до ЄС</a:t>
            </a:r>
            <a:endParaRPr lang="en-US" sz="1250" dirty="0"/>
          </a:p>
        </p:txBody>
      </p:sp>
      <p:sp>
        <p:nvSpPr>
          <p:cNvPr id="40" name="Text 38"/>
          <p:cNvSpPr txBox="1"/>
          <p:nvPr/>
        </p:nvSpPr>
        <p:spPr>
          <a:xfrm>
            <a:off x="9948672" y="5102352"/>
            <a:ext cx="17739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950" dirty="0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Готовність Укрзалізниці інтегруватися в європейські залізничні мережі</a:t>
            </a:r>
            <a:endParaRPr lang="en-US" sz="950" dirty="0"/>
          </a:p>
        </p:txBody>
      </p:sp>
      <p:sp>
        <p:nvSpPr>
          <p:cNvPr id="41" name="Shape 39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EAEAF3"/>
          </a:solidFill>
          <a:ln/>
        </p:spPr>
      </p:sp>
      <p:pic>
        <p:nvPicPr>
          <p:cNvPr id="43" name="Image 0" descr="/home/claude/innotrans/logo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6547104"/>
            <a:ext cx="310896" cy="111557"/>
          </a:xfrm>
          <a:prstGeom prst="rect">
            <a:avLst/>
          </a:prstGeom>
        </p:spPr>
      </p:pic>
      <p:sp>
        <p:nvSpPr>
          <p:cNvPr id="44" name="Text 41"/>
          <p:cNvSpPr txBox="1"/>
          <p:nvPr/>
        </p:nvSpPr>
        <p:spPr>
          <a:xfrm>
            <a:off x="896112" y="6528816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1B2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УКРЗАЛІЗНИЦЯ</a:t>
            </a:r>
            <a:endParaRPr lang="en-US" sz="1100" dirty="0"/>
          </a:p>
        </p:txBody>
      </p:sp>
      <p:sp>
        <p:nvSpPr>
          <p:cNvPr id="45" name="Text 42"/>
          <p:cNvSpPr txBox="1"/>
          <p:nvPr/>
        </p:nvSpPr>
        <p:spPr>
          <a:xfrm>
            <a:off x="11002975" y="6528816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87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B24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-960000">
            <a:off x="8229600" y="-365760"/>
            <a:ext cx="3840480" cy="0"/>
          </a:xfrm>
          <a:prstGeom prst="line">
            <a:avLst/>
          </a:prstGeom>
          <a:noFill/>
          <a:ln w="12700">
            <a:solidFill>
              <a:srgbClr val="343E9C">
                <a:alpha val="6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-960000">
            <a:off x="8348472" y="-336042"/>
            <a:ext cx="3840480" cy="0"/>
          </a:xfrm>
          <a:prstGeom prst="line">
            <a:avLst/>
          </a:prstGeom>
          <a:noFill/>
          <a:ln w="12700">
            <a:solidFill>
              <a:srgbClr val="343E9C">
                <a:alpha val="6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60000">
            <a:off x="8467344" y="-306324"/>
            <a:ext cx="3840480" cy="0"/>
          </a:xfrm>
          <a:prstGeom prst="line">
            <a:avLst/>
          </a:prstGeom>
          <a:noFill/>
          <a:ln w="12700">
            <a:solidFill>
              <a:srgbClr val="343E9C">
                <a:alpha val="6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60000">
            <a:off x="8586216" y="-276606"/>
            <a:ext cx="3840480" cy="0"/>
          </a:xfrm>
          <a:prstGeom prst="line">
            <a:avLst/>
          </a:prstGeom>
          <a:noFill/>
          <a:ln w="12700">
            <a:solidFill>
              <a:srgbClr val="343E9C">
                <a:alpha val="6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60000">
            <a:off x="8705088" y="-246888"/>
            <a:ext cx="3840480" cy="0"/>
          </a:xfrm>
          <a:prstGeom prst="line">
            <a:avLst/>
          </a:prstGeom>
          <a:noFill/>
          <a:ln w="12700">
            <a:solidFill>
              <a:srgbClr val="343E9C">
                <a:alpha val="60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rot="-960000">
            <a:off x="8823960" y="-217170"/>
            <a:ext cx="3840480" cy="0"/>
          </a:xfrm>
          <a:prstGeom prst="line">
            <a:avLst/>
          </a:prstGeom>
          <a:noFill/>
          <a:ln w="12700">
            <a:solidFill>
              <a:srgbClr val="343E9C">
                <a:alpha val="60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 rot="-960000">
            <a:off x="8942832" y="-187452"/>
            <a:ext cx="3840480" cy="0"/>
          </a:xfrm>
          <a:prstGeom prst="line">
            <a:avLst/>
          </a:prstGeom>
          <a:noFill/>
          <a:ln w="12700">
            <a:solidFill>
              <a:srgbClr val="343E9C">
                <a:alpha val="60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rot="-960000">
            <a:off x="9061704" y="-157734"/>
            <a:ext cx="3840480" cy="0"/>
          </a:xfrm>
          <a:prstGeom prst="line">
            <a:avLst/>
          </a:prstGeom>
          <a:noFill/>
          <a:ln w="12700">
            <a:solidFill>
              <a:srgbClr val="343E9C">
                <a:alpha val="60000"/>
              </a:srgbClr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F6A6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· КЛЮЧОВИЙ СЛАЙД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71323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Розкриття потенціалу: як начальник відділу розробки графіку руху поїздів</a:t>
            </a:r>
            <a:endParaRPr lang="en-US" sz="23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160020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6A6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Зможу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2011680"/>
            <a:ext cx="52120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30000"/>
              </a:lnSpc>
              <a:spcAft>
                <a:spcPts val="900"/>
              </a:spcAft>
              <a:buSzPct val="100000"/>
              <a:buChar char="▪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Використати практичний досвід роботи відділу з діючими програмами</a:t>
            </a:r>
            <a:endParaRPr lang="en-US" sz="1200" dirty="0"/>
          </a:p>
          <a:p>
            <a:pPr marL="342900" indent="-342900">
              <a:lnSpc>
                <a:spcPct val="130000"/>
              </a:lnSpc>
              <a:spcAft>
                <a:spcPts val="900"/>
              </a:spcAft>
              <a:buSzPct val="100000"/>
              <a:buChar char="▪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Забезпечити розуміння реальних потреб фахівців з розробки графіка руху та вузьких місць процесу зсередини</a:t>
            </a:r>
            <a:endParaRPr lang="en-US" sz="1200" dirty="0"/>
          </a:p>
          <a:p>
            <a:pPr marL="342900" indent="-342900">
              <a:lnSpc>
                <a:spcPct val="130000"/>
              </a:lnSpc>
              <a:spcAft>
                <a:spcPts val="900"/>
              </a:spcAft>
              <a:buSzPct val="100000"/>
              <a:buChar char="▪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Поставити виробникам предметні технічні питання</a:t>
            </a:r>
            <a:endParaRPr lang="en-US" sz="1200" dirty="0"/>
          </a:p>
          <a:p>
            <a:pPr marL="342900" indent="-342900">
              <a:lnSpc>
                <a:spcPct val="130000"/>
              </a:lnSpc>
              <a:spcAft>
                <a:spcPts val="900"/>
              </a:spcAft>
              <a:buSzPct val="100000"/>
              <a:buChar char="▪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Зрозуміти, чи є конкретні рішення зазначеної проблеми УЗ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6263640" y="160020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6A6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Що отримає УЗ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6263640" y="2011680"/>
            <a:ext cx="52120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30000"/>
              </a:lnSpc>
              <a:spcAft>
                <a:spcPts val="900"/>
              </a:spcAft>
              <a:buSzPct val="100000"/>
              <a:buChar char="▪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Карту міжнародних рішень і short-list постачальників</a:t>
            </a:r>
            <a:endParaRPr lang="en-US" sz="1200" dirty="0"/>
          </a:p>
          <a:p>
            <a:pPr marL="342900" indent="-342900">
              <a:lnSpc>
                <a:spcPct val="130000"/>
              </a:lnSpc>
              <a:spcAft>
                <a:spcPts val="900"/>
              </a:spcAft>
              <a:buSzPct val="100000"/>
              <a:buChar char="▪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Первинну оцінку сумісності з мережею Укрзалізниці</a:t>
            </a:r>
            <a:endParaRPr lang="en-US" sz="1200" dirty="0"/>
          </a:p>
          <a:p>
            <a:pPr marL="342900" indent="-342900">
              <a:lnSpc>
                <a:spcPct val="130000"/>
              </a:lnSpc>
              <a:spcAft>
                <a:spcPts val="900"/>
              </a:spcAft>
              <a:buSzPct val="100000"/>
              <a:buChar char="▪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Прямі контакти технічних представників виробників</a:t>
            </a:r>
            <a:endParaRPr lang="en-US" sz="1200" dirty="0"/>
          </a:p>
          <a:p>
            <a:pPr marL="342900" indent="-342900">
              <a:lnSpc>
                <a:spcPct val="130000"/>
              </a:lnSpc>
              <a:spcAft>
                <a:spcPts val="900"/>
              </a:spcAft>
              <a:buSzPct val="100000"/>
              <a:buChar char="▪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Бачення можливостей для скорочення часу та оптимізації процесів розробки основного нормативно-технологічного документу Товариства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48640" y="4343400"/>
            <a:ext cx="11064240" cy="0"/>
          </a:xfrm>
          <a:prstGeom prst="line">
            <a:avLst/>
          </a:prstGeom>
          <a:noFill/>
          <a:ln w="12700">
            <a:solidFill>
              <a:srgbClr val="343E9C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48640" y="4572000"/>
            <a:ext cx="113550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500" i="1" dirty="0">
                <a:solidFill>
                  <a:srgbClr val="C7CA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«На сьогодні стратегічно важливий процес залежить від технологічно застарілого й фрагментованого цифрового середовища.»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548640" y="5440680"/>
            <a:ext cx="11064240" cy="868680"/>
          </a:xfrm>
          <a:prstGeom prst="roundRect">
            <a:avLst>
              <a:gd name="adj" fmla="val 9474"/>
            </a:avLst>
          </a:prstGeom>
          <a:solidFill>
            <a:srgbClr val="F6A63C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822960" y="5440680"/>
            <a:ext cx="10515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24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Нормативний графік руху — цифровий фундамент майбутньої </a:t>
            </a:r>
            <a:r>
              <a:rPr lang="en-US" sz="1600" b="1" dirty="0" err="1">
                <a:solidFill>
                  <a:srgbClr val="1B24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Укрзалізниці</a:t>
            </a:r>
            <a:r>
              <a:rPr lang="en-US" sz="1600" b="1" dirty="0" smtClean="0">
                <a:solidFill>
                  <a:srgbClr val="1B24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772</Words>
  <Application>Microsoft Office PowerPoint</Application>
  <PresentationFormat>Широкоэкранный</PresentationFormat>
  <Paragraphs>140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Cambria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Андрєєв Владислав Володимирович</cp:lastModifiedBy>
  <cp:revision>4</cp:revision>
  <dcterms:created xsi:type="dcterms:W3CDTF">2026-09-01T10:52:22Z</dcterms:created>
  <dcterms:modified xsi:type="dcterms:W3CDTF">2026-09-01T11:54:14Z</dcterms:modified>
</cp:coreProperties>
</file>