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назви"/>
          <p:cNvSpPr txBox="1"/>
          <p:nvPr>
            <p:ph type="title"/>
          </p:nvPr>
        </p:nvSpPr>
        <p:spPr>
          <a:xfrm>
            <a:off x="608965" y="92074"/>
            <a:ext cx="1096137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назви</a:t>
            </a:r>
          </a:p>
        </p:txBody>
      </p:sp>
      <p:sp>
        <p:nvSpPr>
          <p:cNvPr id="3" name="Основний текст, рівень 1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Основний текст, рівень 1</a:t>
            </a:r>
          </a:p>
          <a:p>
            <a:pPr lvl="1"/>
            <a:r>
              <a:t>Основний текст, рівень 2</a:t>
            </a:r>
          </a:p>
          <a:p>
            <a:pPr lvl="2"/>
            <a:r>
              <a:t>Основний текст, рівень 3</a:t>
            </a:r>
          </a:p>
          <a:p>
            <a:pPr lvl="3"/>
            <a:r>
              <a:t>Основний текст, рівень 4</a:t>
            </a:r>
          </a:p>
          <a:p>
            <a:pPr lvl="4"/>
            <a:r>
              <a:t>Основний текст, рівень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16224C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1" name="Shape 1"/>
          <p:cNvSpPr/>
          <p:nvPr/>
        </p:nvSpPr>
        <p:spPr>
          <a:xfrm>
            <a:off x="-1" y="5733288"/>
            <a:ext cx="12435842" cy="1"/>
          </a:xfrm>
          <a:prstGeom prst="line">
            <a:avLst/>
          </a:prstGeom>
          <a:ln w="2540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" name="Shape 2"/>
          <p:cNvSpPr/>
          <p:nvPr/>
        </p:nvSpPr>
        <p:spPr>
          <a:xfrm>
            <a:off x="-1" y="5879591"/>
            <a:ext cx="12435842" cy="1"/>
          </a:xfrm>
          <a:prstGeom prst="line">
            <a:avLst/>
          </a:prstGeom>
          <a:ln w="2540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" name="Shape 3"/>
          <p:cNvSpPr/>
          <p:nvPr/>
        </p:nvSpPr>
        <p:spPr>
          <a:xfrm flipH="1">
            <a:off x="-1" y="5733288"/>
            <a:ext cx="2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Shape 4"/>
          <p:cNvSpPr/>
          <p:nvPr/>
        </p:nvSpPr>
        <p:spPr>
          <a:xfrm>
            <a:off x="50292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Shape 5"/>
          <p:cNvSpPr/>
          <p:nvPr/>
        </p:nvSpPr>
        <p:spPr>
          <a:xfrm>
            <a:off x="100583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" name="Shape 6"/>
          <p:cNvSpPr/>
          <p:nvPr/>
        </p:nvSpPr>
        <p:spPr>
          <a:xfrm>
            <a:off x="150876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" name="Shape 7"/>
          <p:cNvSpPr/>
          <p:nvPr/>
        </p:nvSpPr>
        <p:spPr>
          <a:xfrm>
            <a:off x="201167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" name="Shape 8"/>
          <p:cNvSpPr/>
          <p:nvPr/>
        </p:nvSpPr>
        <p:spPr>
          <a:xfrm>
            <a:off x="251460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Shape 9"/>
          <p:cNvSpPr/>
          <p:nvPr/>
        </p:nvSpPr>
        <p:spPr>
          <a:xfrm>
            <a:off x="301752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Shape 10"/>
          <p:cNvSpPr/>
          <p:nvPr/>
        </p:nvSpPr>
        <p:spPr>
          <a:xfrm>
            <a:off x="352044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" name="Shape 11"/>
          <p:cNvSpPr/>
          <p:nvPr/>
        </p:nvSpPr>
        <p:spPr>
          <a:xfrm>
            <a:off x="402335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" name="Shape 12"/>
          <p:cNvSpPr/>
          <p:nvPr/>
        </p:nvSpPr>
        <p:spPr>
          <a:xfrm>
            <a:off x="452627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" name="Shape 13"/>
          <p:cNvSpPr/>
          <p:nvPr/>
        </p:nvSpPr>
        <p:spPr>
          <a:xfrm>
            <a:off x="502919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Shape 14"/>
          <p:cNvSpPr/>
          <p:nvPr/>
        </p:nvSpPr>
        <p:spPr>
          <a:xfrm>
            <a:off x="553211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5" name="Shape 15"/>
          <p:cNvSpPr/>
          <p:nvPr/>
        </p:nvSpPr>
        <p:spPr>
          <a:xfrm>
            <a:off x="603504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Shape 16"/>
          <p:cNvSpPr/>
          <p:nvPr/>
        </p:nvSpPr>
        <p:spPr>
          <a:xfrm>
            <a:off x="653795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" name="Shape 17"/>
          <p:cNvSpPr/>
          <p:nvPr/>
        </p:nvSpPr>
        <p:spPr>
          <a:xfrm>
            <a:off x="704088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Shape 18"/>
          <p:cNvSpPr/>
          <p:nvPr/>
        </p:nvSpPr>
        <p:spPr>
          <a:xfrm>
            <a:off x="754379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" name="Shape 19"/>
          <p:cNvSpPr/>
          <p:nvPr/>
        </p:nvSpPr>
        <p:spPr>
          <a:xfrm>
            <a:off x="804671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Shape 20"/>
          <p:cNvSpPr/>
          <p:nvPr/>
        </p:nvSpPr>
        <p:spPr>
          <a:xfrm>
            <a:off x="854964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" name="Shape 21"/>
          <p:cNvSpPr/>
          <p:nvPr/>
        </p:nvSpPr>
        <p:spPr>
          <a:xfrm>
            <a:off x="905255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" name="Shape 22"/>
          <p:cNvSpPr/>
          <p:nvPr/>
        </p:nvSpPr>
        <p:spPr>
          <a:xfrm>
            <a:off x="955548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Shape 23"/>
          <p:cNvSpPr/>
          <p:nvPr/>
        </p:nvSpPr>
        <p:spPr>
          <a:xfrm>
            <a:off x="1005839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Shape 24"/>
          <p:cNvSpPr/>
          <p:nvPr/>
        </p:nvSpPr>
        <p:spPr>
          <a:xfrm>
            <a:off x="1056131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" name="Shape 25"/>
          <p:cNvSpPr/>
          <p:nvPr/>
        </p:nvSpPr>
        <p:spPr>
          <a:xfrm>
            <a:off x="1106424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Shape 26"/>
          <p:cNvSpPr/>
          <p:nvPr/>
        </p:nvSpPr>
        <p:spPr>
          <a:xfrm>
            <a:off x="11567159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Shape 27"/>
          <p:cNvSpPr/>
          <p:nvPr/>
        </p:nvSpPr>
        <p:spPr>
          <a:xfrm>
            <a:off x="12070080" y="5733288"/>
            <a:ext cx="1" cy="146305"/>
          </a:xfrm>
          <a:prstGeom prst="line">
            <a:avLst/>
          </a:prstGeom>
          <a:ln w="19050">
            <a:solidFill>
              <a:srgbClr val="17286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8" name="Shape 28"/>
          <p:cNvSpPr/>
          <p:nvPr/>
        </p:nvSpPr>
        <p:spPr>
          <a:xfrm>
            <a:off x="1106424" y="5632703"/>
            <a:ext cx="347473" cy="347473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Shape 29"/>
          <p:cNvSpPr/>
          <p:nvPr/>
        </p:nvSpPr>
        <p:spPr>
          <a:xfrm>
            <a:off x="4032503" y="5632703"/>
            <a:ext cx="347473" cy="347473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Shape 30"/>
          <p:cNvSpPr/>
          <p:nvPr/>
        </p:nvSpPr>
        <p:spPr>
          <a:xfrm>
            <a:off x="7050023" y="5632703"/>
            <a:ext cx="347473" cy="347473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1" name="Shape 31"/>
          <p:cNvSpPr/>
          <p:nvPr/>
        </p:nvSpPr>
        <p:spPr>
          <a:xfrm>
            <a:off x="9976104" y="5632703"/>
            <a:ext cx="347473" cy="347473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Shape 32"/>
          <p:cNvSpPr/>
          <p:nvPr/>
        </p:nvSpPr>
        <p:spPr>
          <a:xfrm>
            <a:off x="9930383" y="5586984"/>
            <a:ext cx="438913" cy="438913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5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49256" y="5705855"/>
            <a:ext cx="201169" cy="201169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33"/>
          <p:cNvSpPr txBox="1"/>
          <p:nvPr/>
        </p:nvSpPr>
        <p:spPr>
          <a:xfrm>
            <a:off x="640079" y="650748"/>
            <a:ext cx="8138161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900">
                <a:solidFill>
                  <a:srgbClr val="86ABF8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Михайлюк Василь • Бізнес аналітик •  ЦІТ</a:t>
            </a:r>
          </a:p>
        </p:txBody>
      </p:sp>
      <p:sp>
        <p:nvSpPr>
          <p:cNvPr id="55" name="Text 34"/>
          <p:cNvSpPr txBox="1"/>
          <p:nvPr/>
        </p:nvSpPr>
        <p:spPr>
          <a:xfrm>
            <a:off x="640079" y="2514600"/>
            <a:ext cx="10881361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-120" sz="54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Наступна станція - УЗ</a:t>
            </a:r>
          </a:p>
        </p:txBody>
      </p:sp>
      <p:sp>
        <p:nvSpPr>
          <p:cNvPr id="56" name="Text 35"/>
          <p:cNvSpPr txBox="1"/>
          <p:nvPr/>
        </p:nvSpPr>
        <p:spPr>
          <a:xfrm>
            <a:off x="640079" y="4008120"/>
            <a:ext cx="859536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>
                <a:solidFill>
                  <a:srgbClr val="ADCBFF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Кар'єрний маршрут для студентів</a:t>
            </a:r>
          </a:p>
        </p:txBody>
      </p:sp>
      <p:sp>
        <p:nvSpPr>
          <p:cNvPr id="57" name="Shape 36"/>
          <p:cNvSpPr/>
          <p:nvPr/>
        </p:nvSpPr>
        <p:spPr>
          <a:xfrm>
            <a:off x="10340034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8" name="Shape 37"/>
          <p:cNvSpPr/>
          <p:nvPr/>
        </p:nvSpPr>
        <p:spPr>
          <a:xfrm>
            <a:off x="10605210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Shape 38"/>
          <p:cNvSpPr/>
          <p:nvPr/>
        </p:nvSpPr>
        <p:spPr>
          <a:xfrm>
            <a:off x="10842955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0" name="Shape 39"/>
          <p:cNvSpPr/>
          <p:nvPr/>
        </p:nvSpPr>
        <p:spPr>
          <a:xfrm>
            <a:off x="11080698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Shape 40"/>
          <p:cNvSpPr/>
          <p:nvPr/>
        </p:nvSpPr>
        <p:spPr>
          <a:xfrm>
            <a:off x="11318443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Shape 41"/>
          <p:cNvSpPr/>
          <p:nvPr/>
        </p:nvSpPr>
        <p:spPr>
          <a:xfrm>
            <a:off x="11556186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3" name="Text 42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86ABF8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1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6" name="Text 1"/>
          <p:cNvSpPr txBox="1"/>
          <p:nvPr/>
        </p:nvSpPr>
        <p:spPr>
          <a:xfrm>
            <a:off x="640079" y="85597"/>
            <a:ext cx="10881361" cy="1977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08000"/>
              </a:lnSpc>
              <a:defRPr spc="-80" sz="36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Майбутні працівники УЗ уже їдуть нашими поїздами. Але сьогодні ми бачимо в них лише пасажирів.</a:t>
            </a:r>
          </a:p>
        </p:txBody>
      </p:sp>
      <p:sp>
        <p:nvSpPr>
          <p:cNvPr id="67" name="Text 2"/>
          <p:cNvSpPr txBox="1"/>
          <p:nvPr/>
        </p:nvSpPr>
        <p:spPr>
          <a:xfrm>
            <a:off x="1417319" y="1999488"/>
            <a:ext cx="4480561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9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PASSENGER JOURNEY</a:t>
            </a:r>
          </a:p>
        </p:txBody>
      </p:sp>
      <p:sp>
        <p:nvSpPr>
          <p:cNvPr id="68" name="Shape 3"/>
          <p:cNvSpPr/>
          <p:nvPr/>
        </p:nvSpPr>
        <p:spPr>
          <a:xfrm>
            <a:off x="1280160" y="2258567"/>
            <a:ext cx="10317176" cy="1"/>
          </a:xfrm>
          <a:prstGeom prst="line">
            <a:avLst/>
          </a:prstGeom>
          <a:ln w="25400">
            <a:solidFill>
              <a:srgbClr val="22388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Shape 4"/>
          <p:cNvSpPr/>
          <p:nvPr/>
        </p:nvSpPr>
        <p:spPr>
          <a:xfrm>
            <a:off x="1280160" y="2404872"/>
            <a:ext cx="10317176" cy="1"/>
          </a:xfrm>
          <a:prstGeom prst="line">
            <a:avLst/>
          </a:prstGeom>
          <a:ln w="25400">
            <a:solidFill>
              <a:srgbClr val="22388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0" name="Shape 5"/>
          <p:cNvSpPr/>
          <p:nvPr/>
        </p:nvSpPr>
        <p:spPr>
          <a:xfrm>
            <a:off x="150876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Shape 6"/>
          <p:cNvSpPr/>
          <p:nvPr/>
        </p:nvSpPr>
        <p:spPr>
          <a:xfrm>
            <a:off x="201167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2" name="Shape 7"/>
          <p:cNvSpPr/>
          <p:nvPr/>
        </p:nvSpPr>
        <p:spPr>
          <a:xfrm>
            <a:off x="251460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hape 8"/>
          <p:cNvSpPr/>
          <p:nvPr/>
        </p:nvSpPr>
        <p:spPr>
          <a:xfrm>
            <a:off x="301752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Shape 9"/>
          <p:cNvSpPr/>
          <p:nvPr/>
        </p:nvSpPr>
        <p:spPr>
          <a:xfrm>
            <a:off x="352044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5" name="Shape 10"/>
          <p:cNvSpPr/>
          <p:nvPr/>
        </p:nvSpPr>
        <p:spPr>
          <a:xfrm>
            <a:off x="402335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6" name="Shape 11"/>
          <p:cNvSpPr/>
          <p:nvPr/>
        </p:nvSpPr>
        <p:spPr>
          <a:xfrm>
            <a:off x="452627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Shape 12"/>
          <p:cNvSpPr/>
          <p:nvPr/>
        </p:nvSpPr>
        <p:spPr>
          <a:xfrm>
            <a:off x="502919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8" name="Shape 13"/>
          <p:cNvSpPr/>
          <p:nvPr/>
        </p:nvSpPr>
        <p:spPr>
          <a:xfrm>
            <a:off x="553211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9" name="Shape 14"/>
          <p:cNvSpPr/>
          <p:nvPr/>
        </p:nvSpPr>
        <p:spPr>
          <a:xfrm>
            <a:off x="603504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0" name="Shape 15"/>
          <p:cNvSpPr/>
          <p:nvPr/>
        </p:nvSpPr>
        <p:spPr>
          <a:xfrm>
            <a:off x="653795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1" name="Shape 16"/>
          <p:cNvSpPr/>
          <p:nvPr/>
        </p:nvSpPr>
        <p:spPr>
          <a:xfrm>
            <a:off x="704088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Shape 17"/>
          <p:cNvSpPr/>
          <p:nvPr/>
        </p:nvSpPr>
        <p:spPr>
          <a:xfrm>
            <a:off x="754379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Shape 18"/>
          <p:cNvSpPr/>
          <p:nvPr/>
        </p:nvSpPr>
        <p:spPr>
          <a:xfrm>
            <a:off x="804671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Shape 19"/>
          <p:cNvSpPr/>
          <p:nvPr/>
        </p:nvSpPr>
        <p:spPr>
          <a:xfrm>
            <a:off x="854964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Shape 20"/>
          <p:cNvSpPr/>
          <p:nvPr/>
        </p:nvSpPr>
        <p:spPr>
          <a:xfrm>
            <a:off x="905255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6" name="Shape 21"/>
          <p:cNvSpPr/>
          <p:nvPr/>
        </p:nvSpPr>
        <p:spPr>
          <a:xfrm>
            <a:off x="955548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7" name="Shape 22"/>
          <p:cNvSpPr/>
          <p:nvPr/>
        </p:nvSpPr>
        <p:spPr>
          <a:xfrm>
            <a:off x="1005839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8" name="Shape 23"/>
          <p:cNvSpPr/>
          <p:nvPr/>
        </p:nvSpPr>
        <p:spPr>
          <a:xfrm>
            <a:off x="1056131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9" name="Shape 24"/>
          <p:cNvSpPr/>
          <p:nvPr/>
        </p:nvSpPr>
        <p:spPr>
          <a:xfrm>
            <a:off x="11064240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0" name="Shape 25"/>
          <p:cNvSpPr/>
          <p:nvPr/>
        </p:nvSpPr>
        <p:spPr>
          <a:xfrm>
            <a:off x="11567159" y="22585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Shape 26"/>
          <p:cNvSpPr/>
          <p:nvPr/>
        </p:nvSpPr>
        <p:spPr>
          <a:xfrm>
            <a:off x="566927" y="2048255"/>
            <a:ext cx="566929" cy="566929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9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2167127"/>
            <a:ext cx="329185" cy="329185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27"/>
          <p:cNvSpPr/>
          <p:nvPr/>
        </p:nvSpPr>
        <p:spPr>
          <a:xfrm>
            <a:off x="5512789" y="2231135"/>
            <a:ext cx="201169" cy="201169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4" name="Shape 28"/>
          <p:cNvSpPr/>
          <p:nvPr/>
        </p:nvSpPr>
        <p:spPr>
          <a:xfrm>
            <a:off x="8195254" y="2231135"/>
            <a:ext cx="201169" cy="201169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5" name="Shape 29"/>
          <p:cNvSpPr/>
          <p:nvPr/>
        </p:nvSpPr>
        <p:spPr>
          <a:xfrm>
            <a:off x="10465034" y="2231135"/>
            <a:ext cx="201169" cy="201169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Shape 30"/>
          <p:cNvSpPr/>
          <p:nvPr/>
        </p:nvSpPr>
        <p:spPr>
          <a:xfrm>
            <a:off x="5830672" y="2615183"/>
            <a:ext cx="530352" cy="530353"/>
          </a:xfrm>
          <a:prstGeom prst="ellipse">
            <a:avLst/>
          </a:prstGeom>
          <a:solidFill>
            <a:srgbClr val="FFF7ED"/>
          </a:solidFill>
          <a:ln w="12700">
            <a:solidFill>
              <a:srgbClr val="FED7A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67831" y="2752344"/>
            <a:ext cx="256033" cy="256033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 31"/>
          <p:cNvSpPr txBox="1"/>
          <p:nvPr/>
        </p:nvSpPr>
        <p:spPr>
          <a:xfrm>
            <a:off x="1417319" y="3096768"/>
            <a:ext cx="4480561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900">
                <a:solidFill>
                  <a:srgbClr val="525252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CAREER JOURNEY</a:t>
            </a:r>
          </a:p>
        </p:txBody>
      </p:sp>
      <p:sp>
        <p:nvSpPr>
          <p:cNvPr id="99" name="Shape 32"/>
          <p:cNvSpPr/>
          <p:nvPr/>
        </p:nvSpPr>
        <p:spPr>
          <a:xfrm>
            <a:off x="1280160" y="3355847"/>
            <a:ext cx="10317176" cy="1"/>
          </a:xfrm>
          <a:prstGeom prst="line">
            <a:avLst/>
          </a:prstGeom>
          <a:ln w="25400">
            <a:solidFill>
              <a:srgbClr val="A3A3A3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Shape 33"/>
          <p:cNvSpPr/>
          <p:nvPr/>
        </p:nvSpPr>
        <p:spPr>
          <a:xfrm>
            <a:off x="1280160" y="3502152"/>
            <a:ext cx="10317176" cy="1"/>
          </a:xfrm>
          <a:prstGeom prst="line">
            <a:avLst/>
          </a:prstGeom>
          <a:ln w="25400">
            <a:solidFill>
              <a:srgbClr val="A3A3A3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101" name="Shape 34"/>
          <p:cNvSpPr/>
          <p:nvPr/>
        </p:nvSpPr>
        <p:spPr>
          <a:xfrm>
            <a:off x="150876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Shape 35"/>
          <p:cNvSpPr/>
          <p:nvPr/>
        </p:nvSpPr>
        <p:spPr>
          <a:xfrm>
            <a:off x="201167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3" name="Shape 36"/>
          <p:cNvSpPr/>
          <p:nvPr/>
        </p:nvSpPr>
        <p:spPr>
          <a:xfrm>
            <a:off x="251460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Shape 37"/>
          <p:cNvSpPr/>
          <p:nvPr/>
        </p:nvSpPr>
        <p:spPr>
          <a:xfrm>
            <a:off x="301752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5" name="Shape 38"/>
          <p:cNvSpPr/>
          <p:nvPr/>
        </p:nvSpPr>
        <p:spPr>
          <a:xfrm>
            <a:off x="352044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Shape 39"/>
          <p:cNvSpPr/>
          <p:nvPr/>
        </p:nvSpPr>
        <p:spPr>
          <a:xfrm>
            <a:off x="402335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7" name="Shape 40"/>
          <p:cNvSpPr/>
          <p:nvPr/>
        </p:nvSpPr>
        <p:spPr>
          <a:xfrm>
            <a:off x="452627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8" name="Shape 41"/>
          <p:cNvSpPr/>
          <p:nvPr/>
        </p:nvSpPr>
        <p:spPr>
          <a:xfrm>
            <a:off x="502919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9" name="Shape 42"/>
          <p:cNvSpPr/>
          <p:nvPr/>
        </p:nvSpPr>
        <p:spPr>
          <a:xfrm>
            <a:off x="553211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0" name="Shape 43"/>
          <p:cNvSpPr/>
          <p:nvPr/>
        </p:nvSpPr>
        <p:spPr>
          <a:xfrm>
            <a:off x="603504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1" name="Shape 44"/>
          <p:cNvSpPr/>
          <p:nvPr/>
        </p:nvSpPr>
        <p:spPr>
          <a:xfrm>
            <a:off x="653795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Shape 45"/>
          <p:cNvSpPr/>
          <p:nvPr/>
        </p:nvSpPr>
        <p:spPr>
          <a:xfrm>
            <a:off x="704088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3" name="Shape 46"/>
          <p:cNvSpPr/>
          <p:nvPr/>
        </p:nvSpPr>
        <p:spPr>
          <a:xfrm>
            <a:off x="754379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Shape 47"/>
          <p:cNvSpPr/>
          <p:nvPr/>
        </p:nvSpPr>
        <p:spPr>
          <a:xfrm>
            <a:off x="804671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5" name="Shape 48"/>
          <p:cNvSpPr/>
          <p:nvPr/>
        </p:nvSpPr>
        <p:spPr>
          <a:xfrm>
            <a:off x="854964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6" name="Shape 49"/>
          <p:cNvSpPr/>
          <p:nvPr/>
        </p:nvSpPr>
        <p:spPr>
          <a:xfrm>
            <a:off x="905255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7" name="Shape 50"/>
          <p:cNvSpPr/>
          <p:nvPr/>
        </p:nvSpPr>
        <p:spPr>
          <a:xfrm>
            <a:off x="955548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8" name="Shape 51"/>
          <p:cNvSpPr/>
          <p:nvPr/>
        </p:nvSpPr>
        <p:spPr>
          <a:xfrm>
            <a:off x="1005839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9" name="Shape 52"/>
          <p:cNvSpPr/>
          <p:nvPr/>
        </p:nvSpPr>
        <p:spPr>
          <a:xfrm>
            <a:off x="1056131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0" name="Shape 53"/>
          <p:cNvSpPr/>
          <p:nvPr/>
        </p:nvSpPr>
        <p:spPr>
          <a:xfrm>
            <a:off x="11064240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Shape 54"/>
          <p:cNvSpPr/>
          <p:nvPr/>
        </p:nvSpPr>
        <p:spPr>
          <a:xfrm>
            <a:off x="11567159" y="3355847"/>
            <a:ext cx="1" cy="146306"/>
          </a:xfrm>
          <a:prstGeom prst="line">
            <a:avLst/>
          </a:prstGeom>
          <a:ln w="19050">
            <a:solidFill>
              <a:srgbClr val="A3A3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2" name="Shape 55"/>
          <p:cNvSpPr/>
          <p:nvPr/>
        </p:nvSpPr>
        <p:spPr>
          <a:xfrm>
            <a:off x="3703320" y="3163823"/>
            <a:ext cx="530353" cy="530353"/>
          </a:xfrm>
          <a:prstGeom prst="ellipse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2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31335" y="3291840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56"/>
          <p:cNvSpPr/>
          <p:nvPr/>
        </p:nvSpPr>
        <p:spPr>
          <a:xfrm>
            <a:off x="8366759" y="3163823"/>
            <a:ext cx="530353" cy="530353"/>
          </a:xfrm>
          <a:prstGeom prst="ellipse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25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494776" y="3291840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57"/>
          <p:cNvSpPr/>
          <p:nvPr/>
        </p:nvSpPr>
        <p:spPr>
          <a:xfrm>
            <a:off x="594359" y="4160520"/>
            <a:ext cx="5349242" cy="1600201"/>
          </a:xfrm>
          <a:prstGeom prst="roundRect">
            <a:avLst>
              <a:gd name="adj" fmla="val 7143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7" name="Text 58"/>
          <p:cNvSpPr txBox="1"/>
          <p:nvPr/>
        </p:nvSpPr>
        <p:spPr>
          <a:xfrm>
            <a:off x="960120" y="4582159"/>
            <a:ext cx="4617720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25000"/>
              </a:lnSpc>
              <a:defRPr sz="1200">
                <a:solidFill>
                  <a:srgbClr val="262626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Студенти регулярно користуються сервісами УЗ, але кар'єрна комунікація починається окремо - переважно тоді, коли людина вже шукає роботу.</a:t>
            </a:r>
          </a:p>
        </p:txBody>
      </p:sp>
      <p:sp>
        <p:nvSpPr>
          <p:cNvPr id="128" name="Shape 59"/>
          <p:cNvSpPr/>
          <p:nvPr/>
        </p:nvSpPr>
        <p:spPr>
          <a:xfrm>
            <a:off x="6263640" y="4160520"/>
            <a:ext cx="5349241" cy="1600201"/>
          </a:xfrm>
          <a:prstGeom prst="roundRect">
            <a:avLst>
              <a:gd name="adj" fmla="val 7143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9" name="Text 60"/>
          <p:cNvSpPr txBox="1"/>
          <p:nvPr/>
        </p:nvSpPr>
        <p:spPr>
          <a:xfrm>
            <a:off x="6629400" y="4709159"/>
            <a:ext cx="461772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25000"/>
              </a:lnSpc>
              <a:defRPr sz="1200">
                <a:solidFill>
                  <a:srgbClr val="262626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УЗ має постійний контакт із потенційними кандидатами, але майже не використовує його для раннього залучення.</a:t>
            </a:r>
          </a:p>
        </p:txBody>
      </p:sp>
      <p:sp>
        <p:nvSpPr>
          <p:cNvPr id="130" name="Shape 61"/>
          <p:cNvSpPr/>
          <p:nvPr/>
        </p:nvSpPr>
        <p:spPr>
          <a:xfrm>
            <a:off x="10367467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1" name="Shape 62"/>
          <p:cNvSpPr/>
          <p:nvPr/>
        </p:nvSpPr>
        <p:spPr>
          <a:xfrm>
            <a:off x="10577779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2" name="Shape 63"/>
          <p:cNvSpPr/>
          <p:nvPr/>
        </p:nvSpPr>
        <p:spPr>
          <a:xfrm>
            <a:off x="10842955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3" name="Shape 64"/>
          <p:cNvSpPr/>
          <p:nvPr/>
        </p:nvSpPr>
        <p:spPr>
          <a:xfrm>
            <a:off x="11080698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4" name="Shape 65"/>
          <p:cNvSpPr/>
          <p:nvPr/>
        </p:nvSpPr>
        <p:spPr>
          <a:xfrm>
            <a:off x="11318443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5" name="Shape 66"/>
          <p:cNvSpPr/>
          <p:nvPr/>
        </p:nvSpPr>
        <p:spPr>
          <a:xfrm>
            <a:off x="11556186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6" name="Text 67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A3A3A3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2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1"/>
          <p:cNvSpPr txBox="1"/>
          <p:nvPr/>
        </p:nvSpPr>
        <p:spPr>
          <a:xfrm>
            <a:off x="640079" y="532129"/>
            <a:ext cx="10881361" cy="53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-60" sz="27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Додати до пасажирського маршруту кар'єрний.</a:t>
            </a:r>
          </a:p>
        </p:txBody>
      </p:sp>
      <p:sp>
        <p:nvSpPr>
          <p:cNvPr id="140" name="Text 2"/>
          <p:cNvSpPr txBox="1"/>
          <p:nvPr/>
        </p:nvSpPr>
        <p:spPr>
          <a:xfrm>
            <a:off x="640079" y="1275842"/>
            <a:ext cx="10881361" cy="56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262626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У цифрових сервісах УЗ студент за власною згодою отримує релевантні кар'єрні можливості - від знайомства з професіями до практики, стажування та вакансій.</a:t>
            </a:r>
          </a:p>
        </p:txBody>
      </p:sp>
      <p:sp>
        <p:nvSpPr>
          <p:cNvPr id="141" name="Shape 3"/>
          <p:cNvSpPr/>
          <p:nvPr/>
        </p:nvSpPr>
        <p:spPr>
          <a:xfrm>
            <a:off x="1234439" y="3172967"/>
            <a:ext cx="1234442" cy="1"/>
          </a:xfrm>
          <a:prstGeom prst="line">
            <a:avLst/>
          </a:prstGeom>
          <a:ln w="25400">
            <a:solidFill>
              <a:srgbClr val="22388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2" name="Shape 4"/>
          <p:cNvSpPr/>
          <p:nvPr/>
        </p:nvSpPr>
        <p:spPr>
          <a:xfrm>
            <a:off x="1234439" y="3319271"/>
            <a:ext cx="1234442" cy="1"/>
          </a:xfrm>
          <a:prstGeom prst="line">
            <a:avLst/>
          </a:prstGeom>
          <a:ln w="25400">
            <a:solidFill>
              <a:srgbClr val="22388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Shape 5"/>
          <p:cNvSpPr/>
          <p:nvPr/>
        </p:nvSpPr>
        <p:spPr>
          <a:xfrm>
            <a:off x="1463039" y="31729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4" name="Shape 6"/>
          <p:cNvSpPr/>
          <p:nvPr/>
        </p:nvSpPr>
        <p:spPr>
          <a:xfrm>
            <a:off x="1828800" y="31729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5" name="Shape 7"/>
          <p:cNvSpPr/>
          <p:nvPr/>
        </p:nvSpPr>
        <p:spPr>
          <a:xfrm>
            <a:off x="2194560" y="3172967"/>
            <a:ext cx="1" cy="146305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6" name="Shape 8"/>
          <p:cNvSpPr/>
          <p:nvPr/>
        </p:nvSpPr>
        <p:spPr>
          <a:xfrm>
            <a:off x="566927" y="2962655"/>
            <a:ext cx="566929" cy="566929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4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3081527"/>
            <a:ext cx="329185" cy="329185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9"/>
          <p:cNvSpPr/>
          <p:nvPr/>
        </p:nvSpPr>
        <p:spPr>
          <a:xfrm>
            <a:off x="2468879" y="3172967"/>
            <a:ext cx="8808416" cy="1"/>
          </a:xfrm>
          <a:prstGeom prst="line">
            <a:avLst/>
          </a:prstGeom>
          <a:ln w="25400">
            <a:solidFill>
              <a:srgbClr val="416E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9" name="Shape 10"/>
          <p:cNvSpPr/>
          <p:nvPr/>
        </p:nvSpPr>
        <p:spPr>
          <a:xfrm>
            <a:off x="2468879" y="3319271"/>
            <a:ext cx="8808416" cy="1"/>
          </a:xfrm>
          <a:prstGeom prst="line">
            <a:avLst/>
          </a:prstGeom>
          <a:ln w="25400">
            <a:solidFill>
              <a:srgbClr val="416E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0" name="Shape 11"/>
          <p:cNvSpPr/>
          <p:nvPr/>
        </p:nvSpPr>
        <p:spPr>
          <a:xfrm>
            <a:off x="256032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1" name="Shape 12"/>
          <p:cNvSpPr/>
          <p:nvPr/>
        </p:nvSpPr>
        <p:spPr>
          <a:xfrm>
            <a:off x="292607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2" name="Shape 13"/>
          <p:cNvSpPr/>
          <p:nvPr/>
        </p:nvSpPr>
        <p:spPr>
          <a:xfrm>
            <a:off x="329184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3" name="Shape 14"/>
          <p:cNvSpPr/>
          <p:nvPr/>
        </p:nvSpPr>
        <p:spPr>
          <a:xfrm>
            <a:off x="365759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4" name="Shape 15"/>
          <p:cNvSpPr/>
          <p:nvPr/>
        </p:nvSpPr>
        <p:spPr>
          <a:xfrm>
            <a:off x="402335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5" name="Shape 16"/>
          <p:cNvSpPr/>
          <p:nvPr/>
        </p:nvSpPr>
        <p:spPr>
          <a:xfrm>
            <a:off x="438911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6" name="Shape 17"/>
          <p:cNvSpPr/>
          <p:nvPr/>
        </p:nvSpPr>
        <p:spPr>
          <a:xfrm>
            <a:off x="475487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7" name="Shape 18"/>
          <p:cNvSpPr/>
          <p:nvPr/>
        </p:nvSpPr>
        <p:spPr>
          <a:xfrm>
            <a:off x="512064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8" name="Shape 19"/>
          <p:cNvSpPr/>
          <p:nvPr/>
        </p:nvSpPr>
        <p:spPr>
          <a:xfrm>
            <a:off x="548639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9" name="Shape 20"/>
          <p:cNvSpPr/>
          <p:nvPr/>
        </p:nvSpPr>
        <p:spPr>
          <a:xfrm>
            <a:off x="585215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0" name="Shape 21"/>
          <p:cNvSpPr/>
          <p:nvPr/>
        </p:nvSpPr>
        <p:spPr>
          <a:xfrm>
            <a:off x="621791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1" name="Shape 22"/>
          <p:cNvSpPr/>
          <p:nvPr/>
        </p:nvSpPr>
        <p:spPr>
          <a:xfrm>
            <a:off x="658368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2" name="Shape 23"/>
          <p:cNvSpPr/>
          <p:nvPr/>
        </p:nvSpPr>
        <p:spPr>
          <a:xfrm>
            <a:off x="694944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3" name="Shape 24"/>
          <p:cNvSpPr/>
          <p:nvPr/>
        </p:nvSpPr>
        <p:spPr>
          <a:xfrm>
            <a:off x="731519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4" name="Shape 25"/>
          <p:cNvSpPr/>
          <p:nvPr/>
        </p:nvSpPr>
        <p:spPr>
          <a:xfrm>
            <a:off x="768095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5" name="Shape 26"/>
          <p:cNvSpPr/>
          <p:nvPr/>
        </p:nvSpPr>
        <p:spPr>
          <a:xfrm>
            <a:off x="804671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6" name="Shape 27"/>
          <p:cNvSpPr/>
          <p:nvPr/>
        </p:nvSpPr>
        <p:spPr>
          <a:xfrm>
            <a:off x="841248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7" name="Shape 28"/>
          <p:cNvSpPr/>
          <p:nvPr/>
        </p:nvSpPr>
        <p:spPr>
          <a:xfrm>
            <a:off x="877824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8" name="Shape 29"/>
          <p:cNvSpPr/>
          <p:nvPr/>
        </p:nvSpPr>
        <p:spPr>
          <a:xfrm>
            <a:off x="914399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9" name="Shape 30"/>
          <p:cNvSpPr/>
          <p:nvPr/>
        </p:nvSpPr>
        <p:spPr>
          <a:xfrm>
            <a:off x="950975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0" name="Shape 31"/>
          <p:cNvSpPr/>
          <p:nvPr/>
        </p:nvSpPr>
        <p:spPr>
          <a:xfrm>
            <a:off x="987551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1" name="Shape 32"/>
          <p:cNvSpPr/>
          <p:nvPr/>
        </p:nvSpPr>
        <p:spPr>
          <a:xfrm>
            <a:off x="1024128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2" name="Shape 33"/>
          <p:cNvSpPr/>
          <p:nvPr/>
        </p:nvSpPr>
        <p:spPr>
          <a:xfrm>
            <a:off x="10607040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3" name="Shape 34"/>
          <p:cNvSpPr/>
          <p:nvPr/>
        </p:nvSpPr>
        <p:spPr>
          <a:xfrm>
            <a:off x="10972799" y="3172967"/>
            <a:ext cx="1" cy="146305"/>
          </a:xfrm>
          <a:prstGeom prst="line">
            <a:avLst/>
          </a:prstGeom>
          <a:ln w="1905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4" name="Shape 35"/>
          <p:cNvSpPr/>
          <p:nvPr/>
        </p:nvSpPr>
        <p:spPr>
          <a:xfrm>
            <a:off x="4873018" y="3246120"/>
            <a:ext cx="402337" cy="1"/>
          </a:xfrm>
          <a:prstGeom prst="line">
            <a:avLst/>
          </a:prstGeom>
          <a:ln w="22225">
            <a:solidFill>
              <a:srgbClr val="1A2D7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75" name="Shape 36"/>
          <p:cNvSpPr/>
          <p:nvPr/>
        </p:nvSpPr>
        <p:spPr>
          <a:xfrm>
            <a:off x="7354261" y="3246120"/>
            <a:ext cx="402337" cy="1"/>
          </a:xfrm>
          <a:prstGeom prst="line">
            <a:avLst/>
          </a:prstGeom>
          <a:ln w="22225">
            <a:solidFill>
              <a:srgbClr val="1A2D7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76" name="Shape 37"/>
          <p:cNvSpPr/>
          <p:nvPr/>
        </p:nvSpPr>
        <p:spPr>
          <a:xfrm>
            <a:off x="9835505" y="3246120"/>
            <a:ext cx="402337" cy="1"/>
          </a:xfrm>
          <a:prstGeom prst="line">
            <a:avLst/>
          </a:prstGeom>
          <a:ln w="22225">
            <a:solidFill>
              <a:srgbClr val="1A2D7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77" name="Shape 38"/>
          <p:cNvSpPr/>
          <p:nvPr/>
        </p:nvSpPr>
        <p:spPr>
          <a:xfrm>
            <a:off x="3504379" y="2916935"/>
            <a:ext cx="658369" cy="65836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18DF7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78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9828" y="3072383"/>
            <a:ext cx="347473" cy="347473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Shape 39"/>
          <p:cNvSpPr/>
          <p:nvPr/>
        </p:nvSpPr>
        <p:spPr>
          <a:xfrm>
            <a:off x="3906716" y="2825495"/>
            <a:ext cx="310897" cy="310897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80" name="Text 40"/>
          <p:cNvSpPr txBox="1"/>
          <p:nvPr/>
        </p:nvSpPr>
        <p:spPr>
          <a:xfrm>
            <a:off x="3952436" y="2824480"/>
            <a:ext cx="219457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1" name="Text 41"/>
          <p:cNvSpPr txBox="1"/>
          <p:nvPr/>
        </p:nvSpPr>
        <p:spPr>
          <a:xfrm>
            <a:off x="2873443" y="3858514"/>
            <a:ext cx="192024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10000"/>
              </a:lnSpc>
              <a:defRPr sz="10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Знайомство з професією</a:t>
            </a:r>
          </a:p>
        </p:txBody>
      </p:sp>
      <p:sp>
        <p:nvSpPr>
          <p:cNvPr id="182" name="Shape 42"/>
          <p:cNvSpPr/>
          <p:nvPr/>
        </p:nvSpPr>
        <p:spPr>
          <a:xfrm>
            <a:off x="5985624" y="2916935"/>
            <a:ext cx="658369" cy="65836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18DF7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8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41072" y="3072383"/>
            <a:ext cx="347473" cy="347473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Shape 43"/>
          <p:cNvSpPr/>
          <p:nvPr/>
        </p:nvSpPr>
        <p:spPr>
          <a:xfrm>
            <a:off x="6387960" y="2825495"/>
            <a:ext cx="310897" cy="310897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85" name="Text 44"/>
          <p:cNvSpPr txBox="1"/>
          <p:nvPr/>
        </p:nvSpPr>
        <p:spPr>
          <a:xfrm>
            <a:off x="6433680" y="2824480"/>
            <a:ext cx="219457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6" name="Text 45"/>
          <p:cNvSpPr txBox="1"/>
          <p:nvPr/>
        </p:nvSpPr>
        <p:spPr>
          <a:xfrm>
            <a:off x="5354687" y="3858514"/>
            <a:ext cx="192024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10000"/>
              </a:lnSpc>
              <a:defRPr sz="10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Практика</a:t>
            </a:r>
          </a:p>
        </p:txBody>
      </p:sp>
      <p:sp>
        <p:nvSpPr>
          <p:cNvPr id="187" name="Shape 46"/>
          <p:cNvSpPr/>
          <p:nvPr/>
        </p:nvSpPr>
        <p:spPr>
          <a:xfrm>
            <a:off x="8466866" y="2916935"/>
            <a:ext cx="658369" cy="65836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18DF7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88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22314" y="3072383"/>
            <a:ext cx="347473" cy="347473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hape 47"/>
          <p:cNvSpPr/>
          <p:nvPr/>
        </p:nvSpPr>
        <p:spPr>
          <a:xfrm>
            <a:off x="8869202" y="2825495"/>
            <a:ext cx="310897" cy="310897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0" name="Text 48"/>
          <p:cNvSpPr txBox="1"/>
          <p:nvPr/>
        </p:nvSpPr>
        <p:spPr>
          <a:xfrm>
            <a:off x="8914922" y="2824480"/>
            <a:ext cx="219457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1" name="Text 49"/>
          <p:cNvSpPr txBox="1"/>
          <p:nvPr/>
        </p:nvSpPr>
        <p:spPr>
          <a:xfrm>
            <a:off x="7835931" y="3858514"/>
            <a:ext cx="1920239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10000"/>
              </a:lnSpc>
              <a:defRPr sz="10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Стажування</a:t>
            </a:r>
          </a:p>
        </p:txBody>
      </p:sp>
      <p:sp>
        <p:nvSpPr>
          <p:cNvPr id="192" name="Shape 50"/>
          <p:cNvSpPr/>
          <p:nvPr/>
        </p:nvSpPr>
        <p:spPr>
          <a:xfrm>
            <a:off x="10948110" y="2916935"/>
            <a:ext cx="658369" cy="65836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18DF7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93" name="Image 4" descr="Image 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103558" y="3072383"/>
            <a:ext cx="347473" cy="347473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51"/>
          <p:cNvSpPr/>
          <p:nvPr/>
        </p:nvSpPr>
        <p:spPr>
          <a:xfrm>
            <a:off x="11350446" y="2825495"/>
            <a:ext cx="310897" cy="310897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5" name="Text 52"/>
          <p:cNvSpPr txBox="1"/>
          <p:nvPr/>
        </p:nvSpPr>
        <p:spPr>
          <a:xfrm>
            <a:off x="11396166" y="2824480"/>
            <a:ext cx="219457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96" name="Text 53"/>
          <p:cNvSpPr txBox="1"/>
          <p:nvPr/>
        </p:nvSpPr>
        <p:spPr>
          <a:xfrm>
            <a:off x="10317174" y="3858514"/>
            <a:ext cx="1920240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10000"/>
              </a:lnSpc>
              <a:defRPr sz="10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Вакансія</a:t>
            </a:r>
          </a:p>
        </p:txBody>
      </p:sp>
      <p:sp>
        <p:nvSpPr>
          <p:cNvPr id="197" name="Shape 54"/>
          <p:cNvSpPr/>
          <p:nvPr/>
        </p:nvSpPr>
        <p:spPr>
          <a:xfrm>
            <a:off x="1280160" y="4617720"/>
            <a:ext cx="9631375" cy="777241"/>
          </a:xfrm>
          <a:prstGeom prst="roundRect">
            <a:avLst>
              <a:gd name="adj" fmla="val 19608"/>
            </a:avLst>
          </a:prstGeom>
          <a:solidFill>
            <a:srgbClr val="EAF2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8" name="Text 55"/>
          <p:cNvSpPr txBox="1"/>
          <p:nvPr/>
        </p:nvSpPr>
        <p:spPr>
          <a:xfrm>
            <a:off x="1645919" y="4833620"/>
            <a:ext cx="889985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5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Так звичайна поїздка може стати першим кроком до роботи в УЗ.</a:t>
            </a:r>
          </a:p>
        </p:txBody>
      </p:sp>
      <p:sp>
        <p:nvSpPr>
          <p:cNvPr id="199" name="Shape 56"/>
          <p:cNvSpPr/>
          <p:nvPr/>
        </p:nvSpPr>
        <p:spPr>
          <a:xfrm>
            <a:off x="10367467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0" name="Shape 57"/>
          <p:cNvSpPr/>
          <p:nvPr/>
        </p:nvSpPr>
        <p:spPr>
          <a:xfrm>
            <a:off x="10605210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1" name="Shape 58"/>
          <p:cNvSpPr/>
          <p:nvPr/>
        </p:nvSpPr>
        <p:spPr>
          <a:xfrm>
            <a:off x="10815522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2" name="Shape 59"/>
          <p:cNvSpPr/>
          <p:nvPr/>
        </p:nvSpPr>
        <p:spPr>
          <a:xfrm>
            <a:off x="11080698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3" name="Shape 60"/>
          <p:cNvSpPr/>
          <p:nvPr/>
        </p:nvSpPr>
        <p:spPr>
          <a:xfrm>
            <a:off x="11318443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4" name="Shape 61"/>
          <p:cNvSpPr/>
          <p:nvPr/>
        </p:nvSpPr>
        <p:spPr>
          <a:xfrm>
            <a:off x="11556186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5" name="Text 62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A3A3A3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3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8" name="Shape 1"/>
          <p:cNvSpPr/>
          <p:nvPr/>
        </p:nvSpPr>
        <p:spPr>
          <a:xfrm>
            <a:off x="1554480" y="502919"/>
            <a:ext cx="9082735" cy="1097281"/>
          </a:xfrm>
          <a:prstGeom prst="roundRect">
            <a:avLst>
              <a:gd name="adj" fmla="val 20833"/>
            </a:avLst>
          </a:prstGeom>
          <a:solidFill>
            <a:srgbClr val="16224C"/>
          </a:solidFill>
          <a:ln w="12700">
            <a:miter lim="400000"/>
          </a:ln>
          <a:effectLst>
            <a:outerShdw sx="100000" sy="100000" kx="0" ky="0" algn="b" rotWithShape="0" blurRad="127000" dist="38100" dir="5400000">
              <a:srgbClr val="16224C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09" name="Text 2"/>
          <p:cNvSpPr txBox="1"/>
          <p:nvPr/>
        </p:nvSpPr>
        <p:spPr>
          <a:xfrm>
            <a:off x="1965959" y="678179"/>
            <a:ext cx="8259776" cy="74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15000"/>
              </a:lnSpc>
              <a:defRPr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Як персоналізувати passenger journey - і перетворити його на talent journey?</a:t>
            </a:r>
          </a:p>
        </p:txBody>
      </p:sp>
      <p:sp>
        <p:nvSpPr>
          <p:cNvPr id="210" name="Shape 3"/>
          <p:cNvSpPr/>
          <p:nvPr/>
        </p:nvSpPr>
        <p:spPr>
          <a:xfrm>
            <a:off x="6095848" y="1600200"/>
            <a:ext cx="1" cy="292609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1" name="Shape 4"/>
          <p:cNvSpPr/>
          <p:nvPr/>
        </p:nvSpPr>
        <p:spPr>
          <a:xfrm>
            <a:off x="1912467" y="1892807"/>
            <a:ext cx="8366761" cy="1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2" name="Shape 5"/>
          <p:cNvSpPr/>
          <p:nvPr/>
        </p:nvSpPr>
        <p:spPr>
          <a:xfrm>
            <a:off x="1912467" y="1892807"/>
            <a:ext cx="1" cy="621793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3" name="Shape 6"/>
          <p:cNvSpPr/>
          <p:nvPr/>
        </p:nvSpPr>
        <p:spPr>
          <a:xfrm>
            <a:off x="4701387" y="1892807"/>
            <a:ext cx="1" cy="621793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4" name="Shape 7"/>
          <p:cNvSpPr/>
          <p:nvPr/>
        </p:nvSpPr>
        <p:spPr>
          <a:xfrm>
            <a:off x="7490308" y="1892807"/>
            <a:ext cx="1" cy="621793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5" name="Shape 8"/>
          <p:cNvSpPr/>
          <p:nvPr/>
        </p:nvSpPr>
        <p:spPr>
          <a:xfrm>
            <a:off x="10279228" y="1892807"/>
            <a:ext cx="1" cy="621793"/>
          </a:xfrm>
          <a:prstGeom prst="line">
            <a:avLst/>
          </a:prstGeom>
          <a:ln w="1905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6" name="Shape 9"/>
          <p:cNvSpPr/>
          <p:nvPr/>
        </p:nvSpPr>
        <p:spPr>
          <a:xfrm>
            <a:off x="609448" y="2514600"/>
            <a:ext cx="2606040" cy="2423161"/>
          </a:xfrm>
          <a:prstGeom prst="roundRect">
            <a:avLst>
              <a:gd name="adj" fmla="val 6289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17" name="Shape 10"/>
          <p:cNvSpPr/>
          <p:nvPr/>
        </p:nvSpPr>
        <p:spPr>
          <a:xfrm>
            <a:off x="838047" y="2743200"/>
            <a:ext cx="365761" cy="365761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18" name="Text 11"/>
          <p:cNvSpPr txBox="1"/>
          <p:nvPr/>
        </p:nvSpPr>
        <p:spPr>
          <a:xfrm>
            <a:off x="883767" y="2769615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9" name="Shape 12"/>
          <p:cNvSpPr/>
          <p:nvPr/>
        </p:nvSpPr>
        <p:spPr>
          <a:xfrm>
            <a:off x="2438248" y="2715767"/>
            <a:ext cx="512065" cy="51206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7120" y="2834639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xt 13"/>
          <p:cNvSpPr txBox="1"/>
          <p:nvPr/>
        </p:nvSpPr>
        <p:spPr>
          <a:xfrm>
            <a:off x="883767" y="3291840"/>
            <a:ext cx="2057401" cy="54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2000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Passenger engagement platforms</a:t>
            </a:r>
          </a:p>
        </p:txBody>
      </p:sp>
      <p:sp>
        <p:nvSpPr>
          <p:cNvPr id="222" name="Shape 14"/>
          <p:cNvSpPr/>
          <p:nvPr/>
        </p:nvSpPr>
        <p:spPr>
          <a:xfrm>
            <a:off x="3398368" y="2514600"/>
            <a:ext cx="2606041" cy="2423161"/>
          </a:xfrm>
          <a:prstGeom prst="roundRect">
            <a:avLst>
              <a:gd name="adj" fmla="val 6289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23" name="Shape 15"/>
          <p:cNvSpPr/>
          <p:nvPr/>
        </p:nvSpPr>
        <p:spPr>
          <a:xfrm>
            <a:off x="3626968" y="2743200"/>
            <a:ext cx="365761" cy="365761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24" name="Text 16"/>
          <p:cNvSpPr txBox="1"/>
          <p:nvPr/>
        </p:nvSpPr>
        <p:spPr>
          <a:xfrm>
            <a:off x="3672688" y="2769615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25" name="Shape 17"/>
          <p:cNvSpPr/>
          <p:nvPr/>
        </p:nvSpPr>
        <p:spPr>
          <a:xfrm>
            <a:off x="5227168" y="2715767"/>
            <a:ext cx="512065" cy="51206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26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6039" y="2834639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Text 18"/>
          <p:cNvSpPr txBox="1"/>
          <p:nvPr/>
        </p:nvSpPr>
        <p:spPr>
          <a:xfrm>
            <a:off x="3672688" y="3291840"/>
            <a:ext cx="205740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2000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Recommendation engines</a:t>
            </a:r>
          </a:p>
        </p:txBody>
      </p:sp>
      <p:sp>
        <p:nvSpPr>
          <p:cNvPr id="228" name="Shape 19"/>
          <p:cNvSpPr/>
          <p:nvPr/>
        </p:nvSpPr>
        <p:spPr>
          <a:xfrm>
            <a:off x="6187287" y="2514600"/>
            <a:ext cx="2606041" cy="2423161"/>
          </a:xfrm>
          <a:prstGeom prst="roundRect">
            <a:avLst>
              <a:gd name="adj" fmla="val 6289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29" name="Shape 20"/>
          <p:cNvSpPr/>
          <p:nvPr/>
        </p:nvSpPr>
        <p:spPr>
          <a:xfrm>
            <a:off x="6415887" y="2743200"/>
            <a:ext cx="365761" cy="365761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30" name="Text 21"/>
          <p:cNvSpPr txBox="1"/>
          <p:nvPr/>
        </p:nvSpPr>
        <p:spPr>
          <a:xfrm>
            <a:off x="6461607" y="2769615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31" name="Shape 22"/>
          <p:cNvSpPr/>
          <p:nvPr/>
        </p:nvSpPr>
        <p:spPr>
          <a:xfrm>
            <a:off x="8016088" y="2715767"/>
            <a:ext cx="512065" cy="51206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34960" y="2834639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ext 23"/>
          <p:cNvSpPr txBox="1"/>
          <p:nvPr/>
        </p:nvSpPr>
        <p:spPr>
          <a:xfrm>
            <a:off x="6461607" y="3291840"/>
            <a:ext cx="2057401" cy="542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2000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Consent management та customer-data architecture</a:t>
            </a:r>
          </a:p>
        </p:txBody>
      </p:sp>
      <p:sp>
        <p:nvSpPr>
          <p:cNvPr id="234" name="Shape 24"/>
          <p:cNvSpPr/>
          <p:nvPr/>
        </p:nvSpPr>
        <p:spPr>
          <a:xfrm>
            <a:off x="8976207" y="2514600"/>
            <a:ext cx="2606041" cy="2423161"/>
          </a:xfrm>
          <a:prstGeom prst="roundRect">
            <a:avLst>
              <a:gd name="adj" fmla="val 6289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35" name="Shape 25"/>
          <p:cNvSpPr/>
          <p:nvPr/>
        </p:nvSpPr>
        <p:spPr>
          <a:xfrm>
            <a:off x="9204807" y="2743200"/>
            <a:ext cx="365761" cy="365761"/>
          </a:xfrm>
          <a:prstGeom prst="ellipse">
            <a:avLst/>
          </a:prstGeom>
          <a:solidFill>
            <a:srgbClr val="223887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36" name="Text 26"/>
          <p:cNvSpPr txBox="1"/>
          <p:nvPr/>
        </p:nvSpPr>
        <p:spPr>
          <a:xfrm>
            <a:off x="9250527" y="2769615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37" name="Shape 27"/>
          <p:cNvSpPr/>
          <p:nvPr/>
        </p:nvSpPr>
        <p:spPr>
          <a:xfrm>
            <a:off x="10805007" y="2715767"/>
            <a:ext cx="512065" cy="51206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38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923879" y="2834639"/>
            <a:ext cx="274321" cy="27432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ext 28"/>
          <p:cNvSpPr txBox="1"/>
          <p:nvPr/>
        </p:nvSpPr>
        <p:spPr>
          <a:xfrm>
            <a:off x="9250527" y="3291840"/>
            <a:ext cx="2057401" cy="79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2000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Інтеграція цифрових пасажирських сервісів із кар'єрним контуром УЗ</a:t>
            </a:r>
          </a:p>
        </p:txBody>
      </p:sp>
      <p:sp>
        <p:nvSpPr>
          <p:cNvPr id="240" name="Shape 29"/>
          <p:cNvSpPr/>
          <p:nvPr/>
        </p:nvSpPr>
        <p:spPr>
          <a:xfrm>
            <a:off x="594359" y="5532120"/>
            <a:ext cx="11002976" cy="566929"/>
          </a:xfrm>
          <a:prstGeom prst="roundRect">
            <a:avLst>
              <a:gd name="adj" fmla="val 20161"/>
            </a:avLst>
          </a:prstGeom>
          <a:solidFill>
            <a:srgbClr val="EAF2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1" name="Text 30"/>
          <p:cNvSpPr txBox="1"/>
          <p:nvPr/>
        </p:nvSpPr>
        <p:spPr>
          <a:xfrm>
            <a:off x="914399" y="5668264"/>
            <a:ext cx="1036289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Визначити технологічну модель для пілоту персоналізованого кар'єрного маршруту студента.</a:t>
            </a:r>
          </a:p>
        </p:txBody>
      </p:sp>
      <p:sp>
        <p:nvSpPr>
          <p:cNvPr id="242" name="Shape 31"/>
          <p:cNvSpPr/>
          <p:nvPr/>
        </p:nvSpPr>
        <p:spPr>
          <a:xfrm>
            <a:off x="10367467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3" name="Shape 32"/>
          <p:cNvSpPr/>
          <p:nvPr/>
        </p:nvSpPr>
        <p:spPr>
          <a:xfrm>
            <a:off x="10605210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4" name="Shape 33"/>
          <p:cNvSpPr/>
          <p:nvPr/>
        </p:nvSpPr>
        <p:spPr>
          <a:xfrm>
            <a:off x="10842955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5" name="Shape 34"/>
          <p:cNvSpPr/>
          <p:nvPr/>
        </p:nvSpPr>
        <p:spPr>
          <a:xfrm>
            <a:off x="11053267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6" name="Shape 35"/>
          <p:cNvSpPr/>
          <p:nvPr/>
        </p:nvSpPr>
        <p:spPr>
          <a:xfrm>
            <a:off x="11318443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7" name="Shape 36"/>
          <p:cNvSpPr/>
          <p:nvPr/>
        </p:nvSpPr>
        <p:spPr>
          <a:xfrm>
            <a:off x="11556186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8" name="Text 37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A3A3A3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4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1" name="Text 1"/>
          <p:cNvSpPr txBox="1"/>
          <p:nvPr/>
        </p:nvSpPr>
        <p:spPr>
          <a:xfrm>
            <a:off x="640079" y="573722"/>
            <a:ext cx="10881361" cy="1047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15000"/>
              </a:lnSpc>
              <a:defRPr spc="-60" sz="27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Власний канал раннього залучення молодих фахівців у вже наявних цифрових точках контакту УЗ.</a:t>
            </a:r>
          </a:p>
        </p:txBody>
      </p:sp>
      <p:sp>
        <p:nvSpPr>
          <p:cNvPr id="252" name="Shape 2"/>
          <p:cNvSpPr/>
          <p:nvPr/>
        </p:nvSpPr>
        <p:spPr>
          <a:xfrm>
            <a:off x="787755" y="1965960"/>
            <a:ext cx="2523746" cy="2148840"/>
          </a:xfrm>
          <a:prstGeom prst="roundRect">
            <a:avLst>
              <a:gd name="adj" fmla="val 7092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3" name="Shape 3"/>
          <p:cNvSpPr/>
          <p:nvPr/>
        </p:nvSpPr>
        <p:spPr>
          <a:xfrm>
            <a:off x="1025500" y="2203704"/>
            <a:ext cx="365761" cy="3657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4" name="Text 4"/>
          <p:cNvSpPr txBox="1"/>
          <p:nvPr/>
        </p:nvSpPr>
        <p:spPr>
          <a:xfrm>
            <a:off x="1071219" y="2230119"/>
            <a:ext cx="27432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55" name="Shape 5"/>
          <p:cNvSpPr/>
          <p:nvPr/>
        </p:nvSpPr>
        <p:spPr>
          <a:xfrm>
            <a:off x="2506827" y="2176272"/>
            <a:ext cx="548642" cy="548641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5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4844" y="2304288"/>
            <a:ext cx="292609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6"/>
          <p:cNvSpPr txBox="1"/>
          <p:nvPr/>
        </p:nvSpPr>
        <p:spPr>
          <a:xfrm>
            <a:off x="1071219" y="2679700"/>
            <a:ext cx="1975106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800">
                <a:solidFill>
                  <a:srgbClr val="618DF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KPI</a:t>
            </a:r>
          </a:p>
        </p:txBody>
      </p:sp>
      <p:sp>
        <p:nvSpPr>
          <p:cNvPr id="258" name="Text 7"/>
          <p:cNvSpPr txBox="1"/>
          <p:nvPr/>
        </p:nvSpPr>
        <p:spPr>
          <a:xfrm>
            <a:off x="1071219" y="3138931"/>
            <a:ext cx="1956818" cy="534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Добровільні переходи в кар'єрний контур</a:t>
            </a:r>
          </a:p>
        </p:txBody>
      </p:sp>
      <p:sp>
        <p:nvSpPr>
          <p:cNvPr id="259" name="Shape 8"/>
          <p:cNvSpPr/>
          <p:nvPr/>
        </p:nvSpPr>
        <p:spPr>
          <a:xfrm>
            <a:off x="3485236" y="1965960"/>
            <a:ext cx="2523745" cy="2148840"/>
          </a:xfrm>
          <a:prstGeom prst="roundRect">
            <a:avLst>
              <a:gd name="adj" fmla="val 7092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60" name="Shape 9"/>
          <p:cNvSpPr/>
          <p:nvPr/>
        </p:nvSpPr>
        <p:spPr>
          <a:xfrm>
            <a:off x="3722980" y="2203704"/>
            <a:ext cx="365761" cy="3657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61" name="Text 10"/>
          <p:cNvSpPr txBox="1"/>
          <p:nvPr/>
        </p:nvSpPr>
        <p:spPr>
          <a:xfrm>
            <a:off x="3768700" y="2230119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62" name="Shape 11"/>
          <p:cNvSpPr/>
          <p:nvPr/>
        </p:nvSpPr>
        <p:spPr>
          <a:xfrm>
            <a:off x="5204307" y="2176272"/>
            <a:ext cx="548641" cy="548641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63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2324" y="2304288"/>
            <a:ext cx="292609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Text 12"/>
          <p:cNvSpPr txBox="1"/>
          <p:nvPr/>
        </p:nvSpPr>
        <p:spPr>
          <a:xfrm>
            <a:off x="3768700" y="2679700"/>
            <a:ext cx="197510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800">
                <a:solidFill>
                  <a:srgbClr val="618DF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KPI</a:t>
            </a:r>
          </a:p>
        </p:txBody>
      </p:sp>
      <p:sp>
        <p:nvSpPr>
          <p:cNvPr id="265" name="Text 13"/>
          <p:cNvSpPr txBox="1"/>
          <p:nvPr/>
        </p:nvSpPr>
        <p:spPr>
          <a:xfrm>
            <a:off x="3768700" y="3138931"/>
            <a:ext cx="1956817" cy="534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Участь у практиках і стажуваннях</a:t>
            </a:r>
          </a:p>
        </p:txBody>
      </p:sp>
      <p:sp>
        <p:nvSpPr>
          <p:cNvPr id="266" name="Shape 14"/>
          <p:cNvSpPr/>
          <p:nvPr/>
        </p:nvSpPr>
        <p:spPr>
          <a:xfrm>
            <a:off x="6182716" y="1965960"/>
            <a:ext cx="2523745" cy="2148840"/>
          </a:xfrm>
          <a:prstGeom prst="roundRect">
            <a:avLst>
              <a:gd name="adj" fmla="val 7092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67" name="Shape 15"/>
          <p:cNvSpPr/>
          <p:nvPr/>
        </p:nvSpPr>
        <p:spPr>
          <a:xfrm>
            <a:off x="6420460" y="2203704"/>
            <a:ext cx="365761" cy="3657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68" name="Text 16"/>
          <p:cNvSpPr txBox="1"/>
          <p:nvPr/>
        </p:nvSpPr>
        <p:spPr>
          <a:xfrm>
            <a:off x="6466180" y="2230119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69" name="Shape 17"/>
          <p:cNvSpPr/>
          <p:nvPr/>
        </p:nvSpPr>
        <p:spPr>
          <a:xfrm>
            <a:off x="7901788" y="2176272"/>
            <a:ext cx="548641" cy="548641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70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29803" y="2304288"/>
            <a:ext cx="292609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Text 18"/>
          <p:cNvSpPr txBox="1"/>
          <p:nvPr/>
        </p:nvSpPr>
        <p:spPr>
          <a:xfrm>
            <a:off x="6466180" y="2679700"/>
            <a:ext cx="197510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800">
                <a:solidFill>
                  <a:srgbClr val="618DF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KPI</a:t>
            </a:r>
          </a:p>
        </p:txBody>
      </p:sp>
      <p:sp>
        <p:nvSpPr>
          <p:cNvPr id="272" name="Text 19"/>
          <p:cNvSpPr txBox="1"/>
          <p:nvPr/>
        </p:nvSpPr>
        <p:spPr>
          <a:xfrm>
            <a:off x="6466180" y="3258819"/>
            <a:ext cx="195681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Заявки на вакансії</a:t>
            </a:r>
          </a:p>
        </p:txBody>
      </p:sp>
      <p:sp>
        <p:nvSpPr>
          <p:cNvPr id="273" name="Shape 20"/>
          <p:cNvSpPr/>
          <p:nvPr/>
        </p:nvSpPr>
        <p:spPr>
          <a:xfrm>
            <a:off x="8880195" y="1965960"/>
            <a:ext cx="2523745" cy="2148840"/>
          </a:xfrm>
          <a:prstGeom prst="roundRect">
            <a:avLst>
              <a:gd name="adj" fmla="val 7092"/>
            </a:avLst>
          </a:prstGeom>
          <a:solidFill>
            <a:srgbClr val="F1F5F9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4" name="Shape 21"/>
          <p:cNvSpPr/>
          <p:nvPr/>
        </p:nvSpPr>
        <p:spPr>
          <a:xfrm>
            <a:off x="9117940" y="2203704"/>
            <a:ext cx="365761" cy="3657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5" name="Text 22"/>
          <p:cNvSpPr txBox="1"/>
          <p:nvPr/>
        </p:nvSpPr>
        <p:spPr>
          <a:xfrm>
            <a:off x="9163660" y="2230119"/>
            <a:ext cx="27432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76" name="Shape 23"/>
          <p:cNvSpPr/>
          <p:nvPr/>
        </p:nvSpPr>
        <p:spPr>
          <a:xfrm>
            <a:off x="10599267" y="2176272"/>
            <a:ext cx="548641" cy="548641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77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27283" y="2304288"/>
            <a:ext cx="292609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Text 24"/>
          <p:cNvSpPr txBox="1"/>
          <p:nvPr/>
        </p:nvSpPr>
        <p:spPr>
          <a:xfrm>
            <a:off x="9163660" y="2679700"/>
            <a:ext cx="1975105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800">
                <a:solidFill>
                  <a:srgbClr val="618DF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KPI</a:t>
            </a:r>
          </a:p>
        </p:txBody>
      </p:sp>
      <p:sp>
        <p:nvSpPr>
          <p:cNvPr id="279" name="Text 25"/>
          <p:cNvSpPr txBox="1"/>
          <p:nvPr/>
        </p:nvSpPr>
        <p:spPr>
          <a:xfrm>
            <a:off x="9163660" y="3138931"/>
            <a:ext cx="1956817" cy="534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16224C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Вартість залучення кандидата</a:t>
            </a:r>
          </a:p>
        </p:txBody>
      </p:sp>
      <p:sp>
        <p:nvSpPr>
          <p:cNvPr id="280" name="Shape 26"/>
          <p:cNvSpPr/>
          <p:nvPr/>
        </p:nvSpPr>
        <p:spPr>
          <a:xfrm>
            <a:off x="594359" y="4480559"/>
            <a:ext cx="11002976" cy="1188721"/>
          </a:xfrm>
          <a:prstGeom prst="roundRect">
            <a:avLst>
              <a:gd name="adj" fmla="val 12821"/>
            </a:avLst>
          </a:prstGeom>
          <a:solidFill>
            <a:srgbClr val="EAF2FF"/>
          </a:solidFill>
          <a:ln w="12700">
            <a:solidFill>
              <a:srgbClr val="86ABF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1" name="Shape 27"/>
          <p:cNvSpPr/>
          <p:nvPr/>
        </p:nvSpPr>
        <p:spPr>
          <a:xfrm>
            <a:off x="914400" y="4791455"/>
            <a:ext cx="566928" cy="56692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DCBFF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82" name="Image 4" descr="Image 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42416" y="4919471"/>
            <a:ext cx="310897" cy="310897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28"/>
          <p:cNvSpPr txBox="1"/>
          <p:nvPr/>
        </p:nvSpPr>
        <p:spPr>
          <a:xfrm>
            <a:off x="1737360" y="4715255"/>
            <a:ext cx="9539935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pc="100" sz="900">
                <a:solidFill>
                  <a:srgbClr val="223887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МАСШТАБУВАННЯ</a:t>
            </a:r>
          </a:p>
        </p:txBody>
      </p:sp>
      <p:sp>
        <p:nvSpPr>
          <p:cNvPr id="284" name="Text 29"/>
          <p:cNvSpPr txBox="1"/>
          <p:nvPr/>
        </p:nvSpPr>
        <p:spPr>
          <a:xfrm>
            <a:off x="1737359" y="5142483"/>
            <a:ext cx="944849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lnSpc>
                <a:spcPct val="120000"/>
              </a:lnSpc>
              <a:defRPr sz="1200">
                <a:solidFill>
                  <a:srgbClr val="16224C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Після перевірки пілот можна масштабувати на інші спеціальності, університети та дефіцитні напрями.</a:t>
            </a:r>
          </a:p>
        </p:txBody>
      </p:sp>
      <p:sp>
        <p:nvSpPr>
          <p:cNvPr id="285" name="Shape 30"/>
          <p:cNvSpPr/>
          <p:nvPr/>
        </p:nvSpPr>
        <p:spPr>
          <a:xfrm>
            <a:off x="10367467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6" name="Shape 31"/>
          <p:cNvSpPr/>
          <p:nvPr/>
        </p:nvSpPr>
        <p:spPr>
          <a:xfrm>
            <a:off x="10605210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7" name="Shape 32"/>
          <p:cNvSpPr/>
          <p:nvPr/>
        </p:nvSpPr>
        <p:spPr>
          <a:xfrm>
            <a:off x="10842955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8" name="Shape 33"/>
          <p:cNvSpPr/>
          <p:nvPr/>
        </p:nvSpPr>
        <p:spPr>
          <a:xfrm>
            <a:off x="11080698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89" name="Shape 34"/>
          <p:cNvSpPr/>
          <p:nvPr/>
        </p:nvSpPr>
        <p:spPr>
          <a:xfrm>
            <a:off x="11291010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0" name="Shape 35"/>
          <p:cNvSpPr/>
          <p:nvPr/>
        </p:nvSpPr>
        <p:spPr>
          <a:xfrm>
            <a:off x="11556186" y="6432803"/>
            <a:ext cx="82297" cy="82297"/>
          </a:xfrm>
          <a:prstGeom prst="ellipse">
            <a:avLst/>
          </a:prstGeom>
          <a:solidFill>
            <a:srgbClr val="A3A3A3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1" name="Text 36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A3A3A3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5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16224C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4" name="Text 1"/>
          <p:cNvSpPr txBox="1"/>
          <p:nvPr/>
        </p:nvSpPr>
        <p:spPr>
          <a:xfrm>
            <a:off x="640080" y="722629"/>
            <a:ext cx="10911535" cy="1069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pc="-50" sz="27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Майбутні працівники УЗ уже їдуть нашими поїздами. Треба лише показати їм наступну станцію.</a:t>
            </a:r>
          </a:p>
        </p:txBody>
      </p:sp>
      <p:sp>
        <p:nvSpPr>
          <p:cNvPr id="295" name="Shape 2"/>
          <p:cNvSpPr/>
          <p:nvPr/>
        </p:nvSpPr>
        <p:spPr>
          <a:xfrm>
            <a:off x="1051560" y="2286000"/>
            <a:ext cx="4892041" cy="2103121"/>
          </a:xfrm>
          <a:prstGeom prst="roundRect">
            <a:avLst>
              <a:gd name="adj" fmla="val 7246"/>
            </a:avLst>
          </a:prstGeom>
          <a:solidFill>
            <a:srgbClr val="15235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6" name="Shape 3"/>
          <p:cNvSpPr/>
          <p:nvPr/>
        </p:nvSpPr>
        <p:spPr>
          <a:xfrm>
            <a:off x="1325880" y="2542032"/>
            <a:ext cx="457201" cy="457201"/>
          </a:xfrm>
          <a:prstGeom prst="ellipse">
            <a:avLst/>
          </a:prstGeom>
          <a:solidFill>
            <a:srgbClr val="EAF2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2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5608" y="2651760"/>
            <a:ext cx="237745" cy="237745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Text 4"/>
          <p:cNvSpPr txBox="1"/>
          <p:nvPr/>
        </p:nvSpPr>
        <p:spPr>
          <a:xfrm>
            <a:off x="1965959" y="2616962"/>
            <a:ext cx="370332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3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Що дасть поїздка</a:t>
            </a:r>
          </a:p>
        </p:txBody>
      </p:sp>
      <p:sp>
        <p:nvSpPr>
          <p:cNvPr id="299" name="Text 5"/>
          <p:cNvSpPr txBox="1"/>
          <p:nvPr/>
        </p:nvSpPr>
        <p:spPr>
          <a:xfrm>
            <a:off x="1389888" y="3153664"/>
            <a:ext cx="421538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Технологічну модель пілота</a:t>
            </a:r>
          </a:p>
        </p:txBody>
      </p:sp>
      <p:sp>
        <p:nvSpPr>
          <p:cNvPr id="300" name="Text 6"/>
          <p:cNvSpPr txBox="1"/>
          <p:nvPr/>
        </p:nvSpPr>
        <p:spPr>
          <a:xfrm>
            <a:off x="1389888" y="3519424"/>
            <a:ext cx="421538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Підходи до персоналізації та consent</a:t>
            </a:r>
          </a:p>
        </p:txBody>
      </p:sp>
      <p:sp>
        <p:nvSpPr>
          <p:cNvPr id="301" name="Text 7"/>
          <p:cNvSpPr txBox="1"/>
          <p:nvPr/>
        </p:nvSpPr>
        <p:spPr>
          <a:xfrm>
            <a:off x="1389888" y="3885183"/>
            <a:ext cx="421538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Розуміння необхідних інтеграцій</a:t>
            </a:r>
          </a:p>
        </p:txBody>
      </p:sp>
      <p:sp>
        <p:nvSpPr>
          <p:cNvPr id="302" name="Shape 8"/>
          <p:cNvSpPr/>
          <p:nvPr/>
        </p:nvSpPr>
        <p:spPr>
          <a:xfrm>
            <a:off x="6248094" y="2286000"/>
            <a:ext cx="4892042" cy="2103121"/>
          </a:xfrm>
          <a:prstGeom prst="roundRect">
            <a:avLst>
              <a:gd name="adj" fmla="val 7246"/>
            </a:avLst>
          </a:prstGeom>
          <a:solidFill>
            <a:srgbClr val="15235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03" name="Shape 9"/>
          <p:cNvSpPr/>
          <p:nvPr/>
        </p:nvSpPr>
        <p:spPr>
          <a:xfrm>
            <a:off x="6522415" y="2542032"/>
            <a:ext cx="457201" cy="457201"/>
          </a:xfrm>
          <a:prstGeom prst="ellipse">
            <a:avLst/>
          </a:prstGeom>
          <a:solidFill>
            <a:srgbClr val="EAF2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04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32143" y="2651760"/>
            <a:ext cx="237745" cy="237745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10"/>
          <p:cNvSpPr txBox="1"/>
          <p:nvPr/>
        </p:nvSpPr>
        <p:spPr>
          <a:xfrm>
            <a:off x="7162494" y="2616962"/>
            <a:ext cx="3703320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300">
                <a:solidFill>
                  <a:srgbClr val="FFFFFF"/>
                </a:solidFill>
                <a:latin typeface="UZ Sans Bold"/>
                <a:ea typeface="UZ Sans Bold"/>
                <a:cs typeface="UZ Sans Bold"/>
                <a:sym typeface="UZ Sans Bold"/>
              </a:defRPr>
            </a:lvl1pPr>
          </a:lstStyle>
          <a:p>
            <a:pPr/>
            <a:r>
              <a:t>Що отримає УЗ</a:t>
            </a:r>
          </a:p>
        </p:txBody>
      </p:sp>
      <p:sp>
        <p:nvSpPr>
          <p:cNvPr id="306" name="Text 11"/>
          <p:cNvSpPr txBox="1"/>
          <p:nvPr/>
        </p:nvSpPr>
        <p:spPr>
          <a:xfrm>
            <a:off x="6586422" y="3231387"/>
            <a:ext cx="421538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lnSpc>
                <a:spcPct val="110000"/>
              </a:lnSpc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План запуску пілота</a:t>
            </a:r>
          </a:p>
        </p:txBody>
      </p:sp>
      <p:sp>
        <p:nvSpPr>
          <p:cNvPr id="307" name="Text 12"/>
          <p:cNvSpPr txBox="1"/>
          <p:nvPr/>
        </p:nvSpPr>
        <p:spPr>
          <a:xfrm>
            <a:off x="6586422" y="3597147"/>
            <a:ext cx="421538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lnSpc>
                <a:spcPct val="110000"/>
              </a:lnSpc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Критерії вибору технології</a:t>
            </a:r>
          </a:p>
        </p:txBody>
      </p:sp>
      <p:sp>
        <p:nvSpPr>
          <p:cNvPr id="308" name="Text 13"/>
          <p:cNvSpPr txBox="1"/>
          <p:nvPr/>
        </p:nvSpPr>
        <p:spPr>
          <a:xfrm>
            <a:off x="6586422" y="3851147"/>
            <a:ext cx="4215385" cy="518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lnSpc>
                <a:spcPct val="110000"/>
              </a:lnSpc>
              <a:defRPr sz="1200">
                <a:solidFill>
                  <a:srgbClr val="618DF7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pPr>
            <a:r>
              <a:t>—  </a:t>
            </a:r>
            <a:r>
              <a:rPr>
                <a:solidFill>
                  <a:srgbClr val="ADCBFF"/>
                </a:solidFill>
              </a:rPr>
              <a:t>Модель вимірювання шляху від першого контакту до кандидата</a:t>
            </a:r>
          </a:p>
        </p:txBody>
      </p:sp>
      <p:sp>
        <p:nvSpPr>
          <p:cNvPr id="309" name="Shape 14"/>
          <p:cNvSpPr/>
          <p:nvPr/>
        </p:nvSpPr>
        <p:spPr>
          <a:xfrm>
            <a:off x="914400" y="5550408"/>
            <a:ext cx="9509760" cy="1"/>
          </a:xfrm>
          <a:prstGeom prst="line">
            <a:avLst/>
          </a:prstGeom>
          <a:ln w="2540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0" name="Shape 15"/>
          <p:cNvSpPr/>
          <p:nvPr/>
        </p:nvSpPr>
        <p:spPr>
          <a:xfrm>
            <a:off x="914400" y="5696711"/>
            <a:ext cx="9509760" cy="1"/>
          </a:xfrm>
          <a:prstGeom prst="line">
            <a:avLst/>
          </a:prstGeom>
          <a:ln w="2540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1" name="Shape 16"/>
          <p:cNvSpPr/>
          <p:nvPr/>
        </p:nvSpPr>
        <p:spPr>
          <a:xfrm>
            <a:off x="9143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2" name="Shape 17"/>
          <p:cNvSpPr/>
          <p:nvPr/>
        </p:nvSpPr>
        <p:spPr>
          <a:xfrm>
            <a:off x="13715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3" name="Shape 18"/>
          <p:cNvSpPr/>
          <p:nvPr/>
        </p:nvSpPr>
        <p:spPr>
          <a:xfrm>
            <a:off x="1828800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4" name="Shape 19"/>
          <p:cNvSpPr/>
          <p:nvPr/>
        </p:nvSpPr>
        <p:spPr>
          <a:xfrm>
            <a:off x="2286000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5" name="Shape 20"/>
          <p:cNvSpPr/>
          <p:nvPr/>
        </p:nvSpPr>
        <p:spPr>
          <a:xfrm>
            <a:off x="2743200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6" name="Shape 21"/>
          <p:cNvSpPr/>
          <p:nvPr/>
        </p:nvSpPr>
        <p:spPr>
          <a:xfrm>
            <a:off x="3200400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7" name="Shape 22"/>
          <p:cNvSpPr/>
          <p:nvPr/>
        </p:nvSpPr>
        <p:spPr>
          <a:xfrm>
            <a:off x="36575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8" name="Shape 23"/>
          <p:cNvSpPr/>
          <p:nvPr/>
        </p:nvSpPr>
        <p:spPr>
          <a:xfrm>
            <a:off x="41147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9" name="Shape 24"/>
          <p:cNvSpPr/>
          <p:nvPr/>
        </p:nvSpPr>
        <p:spPr>
          <a:xfrm>
            <a:off x="45719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0" name="Shape 25"/>
          <p:cNvSpPr/>
          <p:nvPr/>
        </p:nvSpPr>
        <p:spPr>
          <a:xfrm>
            <a:off x="50291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1" name="Shape 26"/>
          <p:cNvSpPr/>
          <p:nvPr/>
        </p:nvSpPr>
        <p:spPr>
          <a:xfrm>
            <a:off x="54863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2" name="Shape 27"/>
          <p:cNvSpPr/>
          <p:nvPr/>
        </p:nvSpPr>
        <p:spPr>
          <a:xfrm>
            <a:off x="59435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3" name="Shape 28"/>
          <p:cNvSpPr/>
          <p:nvPr/>
        </p:nvSpPr>
        <p:spPr>
          <a:xfrm>
            <a:off x="64007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4" name="Shape 29"/>
          <p:cNvSpPr/>
          <p:nvPr/>
        </p:nvSpPr>
        <p:spPr>
          <a:xfrm>
            <a:off x="68579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5" name="Shape 30"/>
          <p:cNvSpPr/>
          <p:nvPr/>
        </p:nvSpPr>
        <p:spPr>
          <a:xfrm>
            <a:off x="73151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6" name="Shape 31"/>
          <p:cNvSpPr/>
          <p:nvPr/>
        </p:nvSpPr>
        <p:spPr>
          <a:xfrm>
            <a:off x="77723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7" name="Shape 32"/>
          <p:cNvSpPr/>
          <p:nvPr/>
        </p:nvSpPr>
        <p:spPr>
          <a:xfrm>
            <a:off x="82295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8" name="Shape 33"/>
          <p:cNvSpPr/>
          <p:nvPr/>
        </p:nvSpPr>
        <p:spPr>
          <a:xfrm>
            <a:off x="86867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9" name="Shape 34"/>
          <p:cNvSpPr/>
          <p:nvPr/>
        </p:nvSpPr>
        <p:spPr>
          <a:xfrm>
            <a:off x="91439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0" name="Shape 35"/>
          <p:cNvSpPr/>
          <p:nvPr/>
        </p:nvSpPr>
        <p:spPr>
          <a:xfrm>
            <a:off x="96011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1" name="Shape 36"/>
          <p:cNvSpPr/>
          <p:nvPr/>
        </p:nvSpPr>
        <p:spPr>
          <a:xfrm>
            <a:off x="10058399" y="5550408"/>
            <a:ext cx="1" cy="146305"/>
          </a:xfrm>
          <a:prstGeom prst="line">
            <a:avLst/>
          </a:prstGeom>
          <a:ln w="19050">
            <a:solidFill>
              <a:srgbClr val="1A2D7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2" name="Shape 37"/>
          <p:cNvSpPr/>
          <p:nvPr/>
        </p:nvSpPr>
        <p:spPr>
          <a:xfrm>
            <a:off x="685800" y="5340096"/>
            <a:ext cx="566928" cy="566929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3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672" y="5458967"/>
            <a:ext cx="329185" cy="329185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Shape 38"/>
          <p:cNvSpPr/>
          <p:nvPr/>
        </p:nvSpPr>
        <p:spPr>
          <a:xfrm>
            <a:off x="3474720" y="5440679"/>
            <a:ext cx="365761" cy="365761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35" name="Shape 39"/>
          <p:cNvSpPr/>
          <p:nvPr/>
        </p:nvSpPr>
        <p:spPr>
          <a:xfrm>
            <a:off x="6400800" y="5440679"/>
            <a:ext cx="365761" cy="365761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36" name="Shape 40"/>
          <p:cNvSpPr/>
          <p:nvPr/>
        </p:nvSpPr>
        <p:spPr>
          <a:xfrm>
            <a:off x="10058400" y="5257800"/>
            <a:ext cx="731521" cy="73152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37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32135" y="5431535"/>
            <a:ext cx="384049" cy="384049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Shape 41"/>
          <p:cNvSpPr/>
          <p:nvPr/>
        </p:nvSpPr>
        <p:spPr>
          <a:xfrm>
            <a:off x="10367467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39" name="Shape 42"/>
          <p:cNvSpPr/>
          <p:nvPr/>
        </p:nvSpPr>
        <p:spPr>
          <a:xfrm>
            <a:off x="10605210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0" name="Shape 43"/>
          <p:cNvSpPr/>
          <p:nvPr/>
        </p:nvSpPr>
        <p:spPr>
          <a:xfrm>
            <a:off x="10842955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1" name="Shape 44"/>
          <p:cNvSpPr/>
          <p:nvPr/>
        </p:nvSpPr>
        <p:spPr>
          <a:xfrm>
            <a:off x="11080698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2" name="Shape 45"/>
          <p:cNvSpPr/>
          <p:nvPr/>
        </p:nvSpPr>
        <p:spPr>
          <a:xfrm>
            <a:off x="11318443" y="6432803"/>
            <a:ext cx="82297" cy="82297"/>
          </a:xfrm>
          <a:prstGeom prst="ellipse">
            <a:avLst/>
          </a:prstGeom>
          <a:solidFill>
            <a:srgbClr val="172864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3" name="Shape 46"/>
          <p:cNvSpPr/>
          <p:nvPr/>
        </p:nvSpPr>
        <p:spPr>
          <a:xfrm>
            <a:off x="11528755" y="6405371"/>
            <a:ext cx="137161" cy="137161"/>
          </a:xfrm>
          <a:prstGeom prst="ellipse">
            <a:avLst/>
          </a:prstGeom>
          <a:solidFill>
            <a:srgbClr val="416EF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4" name="Text 47"/>
          <p:cNvSpPr txBox="1"/>
          <p:nvPr/>
        </p:nvSpPr>
        <p:spPr>
          <a:xfrm>
            <a:off x="9585654" y="6364731"/>
            <a:ext cx="68580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86ABF8"/>
                </a:solidFill>
                <a:latin typeface="UZ Sans Regular"/>
                <a:ea typeface="UZ Sans Regular"/>
                <a:cs typeface="UZ Sans Regular"/>
                <a:sym typeface="UZ Sans Regular"/>
              </a:defRPr>
            </a:lvl1pPr>
          </a:lstStyle>
          <a:p>
            <a:pPr/>
            <a:r>
              <a:t>6 /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