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48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uk-UA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Поїздо-хв затримки</c:v>
          </c:tx>
          <c:spPr>
            <a:solidFill>
              <a:srgbClr val="A8B0B7"/>
            </a:solidFill>
          </c:spPr>
          <c:invertIfNegative val="1"/>
          <c:dPt>
            <c:idx val="0"/>
            <c:invertIfNegative val="0"/>
            <c:bubble3D val="0"/>
            <c:spPr>
              <a:solidFill>
                <a:srgbClr val="2F80ED"/>
              </a:solidFill>
            </c:spPr>
            <c:extLst>
              <c:ext xmlns:c16="http://schemas.microsoft.com/office/drawing/2014/chart" uri="{C3380CC4-5D6E-409C-BE32-E72D297353CC}">
                <c16:uniqueId val="{00000001-0850-4FEA-8AAE-5A18BD1D4203}"/>
              </c:ext>
            </c:extLst>
          </c:dPt>
          <c:dLbls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500" b="1">
                    <a:solidFill>
                      <a:srgbClr val="111820"/>
                    </a:solidFill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Відхилення потоку</c:v>
              </c:pt>
              <c:pt idx="1">
                <c:v>Регульоване утримання</c:v>
              </c:pt>
              <c:pt idx="2">
                <c:v>Комбінований сценарій</c:v>
              </c:pt>
            </c:strLit>
          </c:cat>
          <c:val>
            <c:numLit>
              <c:formatCode>General</c:formatCode>
              <c:ptCount val="3"/>
              <c:pt idx="0">
                <c:v>254</c:v>
              </c:pt>
              <c:pt idx="1">
                <c:v>307</c:v>
              </c:pt>
              <c:pt idx="2">
                <c:v>276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0850-4FEA-8AAE-5A18BD1D42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uk-UA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500" b="1">
                <a:solidFill>
                  <a:srgbClr val="111820"/>
                </a:solidFill>
              </a:defRPr>
            </a:pPr>
            <a:endParaRPr lang="uk-UA"/>
          </a:p>
        </c:txPr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project concept and prototype: https://uz-resilience-dispatch.juljjetta.chatgpt.site/</a:t>
            </a:r>
          </a:p>
          <a:p>
            <a:r>
              <a:t>[/Sources]</a:t>
            </a:r>
          </a:p>
          <a:p>
            <a:r>
              <a:t>Ключове повідомлення: це модуль підтримки рішень, а не нове АРМ і не автоматичний диспетчер.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practicum «Практичні основи роботи поїзного диспетчера (ДНЦ)».</a:t>
            </a:r>
          </a:p>
          <a:p>
            <a:r>
              <a:t>- Synthetic incident created for the demonstrator; figures are illustrative.</a:t>
            </a:r>
          </a:p>
          <a:p>
            <a:r>
              <a:t>[/Sources]</a:t>
            </a:r>
          </a:p>
          <a:p>
            <a:r>
              <a:t>Пояснити, що у штатній ситуації даних достатньо, а проблема виникає під час масштабного збою, коли наслідки швидко поширюються мережею.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practicum «Практичні основи роботи поїзного диспетчера (ДНЦ)».</a:t>
            </a:r>
          </a:p>
          <a:p>
            <a:r>
              <a:t>- User-provided project concept and prototype: https://uz-resilience-dispatch.juljjetta.chatgpt.site/</a:t>
            </a:r>
          </a:p>
          <a:p>
            <a:r>
              <a:t>[/Sources]</a:t>
            </a:r>
          </a:p>
          <a:p>
            <a:r>
              <a:t>Наголосити: система не подає команд. Вона лише порівнює допустимі варіанти й пояснює наслідки.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Working prototype and synthetic scenario: https://uz-resilience-dispatch.juljjetta.chatgpt.site/</a:t>
            </a:r>
          </a:p>
          <a:p>
            <a:r>
              <a:t>[/Sources]</a:t>
            </a:r>
          </a:p>
          <a:p>
            <a:r>
              <a:t>254, 276 і 307 поїздо-хвилин — результат умовного сценарію, а не показники реальної експлуатації УЗ.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InnoTrans official site: https://www.innotrans.de/en/</a:t>
            </a:r>
          </a:p>
          <a:p>
            <a:r>
              <a:t>- Official materials of Siemens Mobility, Alstom, Wabtec, Tracsis and Prover Technology.</a:t>
            </a:r>
          </a:p>
          <a:p>
            <a:r>
              <a:t>[/Sources]</a:t>
            </a:r>
          </a:p>
          <a:p>
            <a:r>
              <a:t>Кожне питання має завершитися конкретним матеріалом для пілота: перелік даних, метод порівняння, спосіб показу невизначеності або порядок безпечної перевірки.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project plan and prototype: https://uz-resilience-dispatch.juljjetta.chatgpt.site/</a:t>
            </a:r>
          </a:p>
          <a:p>
            <a:r>
              <a:t>[/Sources]</a:t>
            </a:r>
          </a:p>
          <a:p>
            <a:r>
              <a:t>Закрити виступ конкретним результатом: не обіцянка впровадження, а реалістичний і безпечний план пілотування на знеособлених даних.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6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ver-hero-img"/>
          <p:cNvPicPr>
            <a:picLocks noChangeAspect="1"/>
          </p:cNvPicPr>
          <p:nvPr/>
        </p:nvPicPr>
        <p:blipFill>
          <a:blip r:embed="rId3"/>
          <a:srcRect l="11504" r="11504"/>
          <a:stretch>
            <a:fillRect/>
          </a:stretch>
        </p:blipFill>
        <p:spPr>
          <a:xfrm>
            <a:off x="8239125" y="1304925"/>
            <a:ext cx="3552825" cy="3714750"/>
          </a:xfrm>
          <a:prstGeom prst="rect">
            <a:avLst/>
          </a:prstGeom>
        </p:spPr>
      </p:pic>
      <p:sp>
        <p:nvSpPr>
          <p:cNvPr id="11" name="cover-accent">
            <a:extLst>
              <a:ext uri="{FF2B5EF4-FFF2-40B4-BE49-F238E27FC236}">
                <a16:creationId xmlns:a16="http://schemas.microsoft.com/office/drawing/2014/main" id="{6CA8149C-4C2A-4EFC-B3FA-E40F5F6DED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80E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cover-kicker">
            <a:extLst>
              <a:ext uri="{FF2B5EF4-FFF2-40B4-BE49-F238E27FC236}">
                <a16:creationId xmlns:a16="http://schemas.microsoft.com/office/drawing/2014/main" id="{69C15E8B-82C8-4E5A-8C96-82A72CAFF24C}"/>
              </a:ext>
            </a:extLst>
          </p:cNvPr>
          <p:cNvSpPr>
            <a:spLocks noGrp="1"/>
          </p:cNvSpPr>
          <p:nvPr/>
        </p:nvSpPr>
        <p:spPr>
          <a:xfrm>
            <a:off x="400050" y="32385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2F80ED"/>
                </a:solidFill>
              </a:defRPr>
            </a:pPr>
            <a:r>
              <a:rPr sz="1275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СТУДЕНТСЬКИЙ КЕЙС · УПРАВЛІННЯ РУХОМ</a:t>
            </a:r>
          </a:p>
        </p:txBody>
      </p:sp>
      <p:sp>
        <p:nvSpPr>
          <p:cNvPr id="3" name="cover-event">
            <a:extLst>
              <a:ext uri="{FF2B5EF4-FFF2-40B4-BE49-F238E27FC236}">
                <a16:creationId xmlns:a16="http://schemas.microsoft.com/office/drawing/2014/main" id="{63B5BD73-E838-4200-BEB1-ABBD1B8788AA}"/>
              </a:ext>
            </a:extLst>
          </p:cNvPr>
          <p:cNvSpPr>
            <a:spLocks noGrp="1"/>
          </p:cNvSpPr>
          <p:nvPr/>
        </p:nvSpPr>
        <p:spPr>
          <a:xfrm>
            <a:off x="8858250" y="323850"/>
            <a:ext cx="2933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200" b="1">
                <a:solidFill>
                  <a:srgbClr val="111820"/>
                </a:solidFill>
              </a:defRPr>
            </a:pPr>
            <a:r>
              <a:rPr sz="1200" b="1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INNOTRANS 2026</a:t>
            </a:r>
          </a:p>
        </p:txBody>
      </p:sp>
      <p:sp>
        <p:nvSpPr>
          <p:cNvPr id="4" name="cover-title">
            <a:extLst>
              <a:ext uri="{FF2B5EF4-FFF2-40B4-BE49-F238E27FC236}">
                <a16:creationId xmlns:a16="http://schemas.microsoft.com/office/drawing/2014/main" id="{E3A59F6B-E9CE-4470-9AD2-2C8909F6EAAF}"/>
              </a:ext>
            </a:extLst>
          </p:cNvPr>
          <p:cNvSpPr>
            <a:spLocks noGrp="1"/>
          </p:cNvSpPr>
          <p:nvPr/>
        </p:nvSpPr>
        <p:spPr>
          <a:xfrm>
            <a:off x="400050" y="1428750"/>
            <a:ext cx="73342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5400" b="1">
                <a:solidFill>
                  <a:srgbClr val="111820"/>
                </a:solidFill>
              </a:defRPr>
            </a:pPr>
            <a:r>
              <a:rPr sz="5400" b="1">
                <a:solidFill>
                  <a:srgbClr val="111820"/>
                </a:solidFill>
              </a:rPr>
              <a:t>UZ RESILIENCE</a:t>
            </a:r>
          </a:p>
          <a:p>
            <a:pPr algn="l">
              <a:buNone/>
              <a:defRPr sz="5400" b="1">
                <a:solidFill>
                  <a:srgbClr val="111820"/>
                </a:solidFill>
              </a:defRPr>
            </a:pPr>
            <a:r>
              <a:rPr sz="5400" b="1">
                <a:solidFill>
                  <a:srgbClr val="111820"/>
                </a:solidFill>
              </a:rPr>
              <a:t>DISPATCH</a:t>
            </a:r>
          </a:p>
        </p:txBody>
      </p:sp>
      <p:sp>
        <p:nvSpPr>
          <p:cNvPr id="5" name="cover-subtitle">
            <a:extLst>
              <a:ext uri="{FF2B5EF4-FFF2-40B4-BE49-F238E27FC236}">
                <a16:creationId xmlns:a16="http://schemas.microsoft.com/office/drawing/2014/main" id="{492158BF-2E30-4135-B8B9-4D4BB1E26380}"/>
              </a:ext>
            </a:extLst>
          </p:cNvPr>
          <p:cNvSpPr>
            <a:spLocks noGrp="1"/>
          </p:cNvSpPr>
          <p:nvPr/>
        </p:nvSpPr>
        <p:spPr>
          <a:xfrm>
            <a:off x="400050" y="3381375"/>
            <a:ext cx="7429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025" b="0">
                <a:solidFill>
                  <a:srgbClr val="68727E"/>
                </a:solidFill>
              </a:defRPr>
            </a:pPr>
            <a:r>
              <a:rPr sz="20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Модуль підтримки рішень для ДНЦ:</a:t>
            </a:r>
          </a:p>
          <a:p>
            <a:pPr algn="l">
              <a:buNone/>
              <a:defRPr sz="2025" b="0">
                <a:solidFill>
                  <a:srgbClr val="68727E"/>
                </a:solidFill>
              </a:defRPr>
            </a:pPr>
            <a:r>
              <a:rPr sz="20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3 варіанти дій за ≤ 30 секунд</a:t>
            </a:r>
          </a:p>
        </p:txBody>
      </p:sp>
      <p:sp>
        <p:nvSpPr>
          <p:cNvPr id="6" name="cover-line">
            <a:extLst>
              <a:ext uri="{FF2B5EF4-FFF2-40B4-BE49-F238E27FC236}">
                <a16:creationId xmlns:a16="http://schemas.microsoft.com/office/drawing/2014/main" id="{70A435BA-5800-4AF2-A7EF-166BB9CAEB8B}"/>
              </a:ext>
            </a:extLst>
          </p:cNvPr>
          <p:cNvSpPr>
            <a:spLocks noGrp="1"/>
          </p:cNvSpPr>
          <p:nvPr/>
        </p:nvSpPr>
        <p:spPr>
          <a:xfrm>
            <a:off x="400050" y="5162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cover-team">
            <a:extLst>
              <a:ext uri="{FF2B5EF4-FFF2-40B4-BE49-F238E27FC236}">
                <a16:creationId xmlns:a16="http://schemas.microsoft.com/office/drawing/2014/main" id="{4128AD75-2096-4EC7-B07D-78105DBE455F}"/>
              </a:ext>
            </a:extLst>
          </p:cNvPr>
          <p:cNvSpPr>
            <a:spLocks noGrp="1"/>
          </p:cNvSpPr>
          <p:nvPr/>
        </p:nvSpPr>
        <p:spPr>
          <a:xfrm>
            <a:off x="400050" y="53911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111820"/>
                </a:solidFill>
              </a:defRPr>
            </a:pPr>
            <a:r>
              <a:rPr sz="1200" b="1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Валентин Томенчук  ·  Андрій Український  ·  Вікторія Лаврів  ·  Дмитро Мамчур</a:t>
            </a:r>
          </a:p>
        </p:txBody>
      </p:sp>
      <p:sp>
        <p:nvSpPr>
          <p:cNvPr id="8" name="cover-mentor">
            <a:extLst>
              <a:ext uri="{FF2B5EF4-FFF2-40B4-BE49-F238E27FC236}">
                <a16:creationId xmlns:a16="http://schemas.microsoft.com/office/drawing/2014/main" id="{02B2E6FD-3DAA-401C-A788-D3A9F4B6A0B2}"/>
              </a:ext>
            </a:extLst>
          </p:cNvPr>
          <p:cNvSpPr>
            <a:spLocks noGrp="1"/>
          </p:cNvSpPr>
          <p:nvPr/>
        </p:nvSpPr>
        <p:spPr>
          <a:xfrm>
            <a:off x="400050" y="5772150"/>
            <a:ext cx="990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0">
                <a:solidFill>
                  <a:srgbClr val="68727E"/>
                </a:solidFill>
              </a:defRPr>
            </a:pPr>
            <a:r>
              <a:rPr sz="11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Ментор: Юлія Германюк, к.т.н., доцент · НУ «Львівська політехніка»</a:t>
            </a:r>
          </a:p>
        </p:txBody>
      </p:sp>
      <p:sp>
        <p:nvSpPr>
          <p:cNvPr id="10" name="cover-year">
            <a:extLst>
              <a:ext uri="{FF2B5EF4-FFF2-40B4-BE49-F238E27FC236}">
                <a16:creationId xmlns:a16="http://schemas.microsoft.com/office/drawing/2014/main" id="{9ACD3A1B-4D93-4B84-AB8A-38B7FC92A9CC}"/>
              </a:ext>
            </a:extLst>
          </p:cNvPr>
          <p:cNvSpPr>
            <a:spLocks noGrp="1"/>
          </p:cNvSpPr>
          <p:nvPr/>
        </p:nvSpPr>
        <p:spPr>
          <a:xfrm>
            <a:off x="10953750" y="6191250"/>
            <a:ext cx="838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0">
                <a:solidFill>
                  <a:srgbClr val="68727E"/>
                </a:solidFill>
              </a:defRPr>
            </a:pPr>
            <a:r>
              <a:rPr sz="1050" b="0">
                <a:solidFill>
                  <a:srgbClr val="68727E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2444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ction-2">
            <a:extLst>
              <a:ext uri="{FF2B5EF4-FFF2-40B4-BE49-F238E27FC236}">
                <a16:creationId xmlns:a16="http://schemas.microsoft.com/office/drawing/2014/main" id="{872FB408-94AD-45FA-9AC7-2DA40E73A511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>
                <a:solidFill>
                  <a:srgbClr val="2F80ED"/>
                </a:solidFill>
              </a:defRPr>
            </a:pPr>
            <a:r>
              <a:rPr sz="1050" b="1">
                <a:solidFill>
                  <a:srgbClr val="2F80ED"/>
                </a:solidFill>
              </a:rPr>
              <a:t>ВИРОБНИЧИЙ </a:t>
            </a:r>
            <a:r>
              <a:rPr sz="10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ВИКЛИК</a:t>
            </a:r>
          </a:p>
        </p:txBody>
      </p:sp>
      <p:sp>
        <p:nvSpPr>
          <p:cNvPr id="2" name="brand-2">
            <a:extLst>
              <a:ext uri="{FF2B5EF4-FFF2-40B4-BE49-F238E27FC236}">
                <a16:creationId xmlns:a16="http://schemas.microsoft.com/office/drawing/2014/main" id="{DA6ADC26-3D40-4163-A266-C2FD6370CBBB}"/>
              </a:ext>
            </a:extLst>
          </p:cNvPr>
          <p:cNvSpPr>
            <a:spLocks noGrp="1"/>
          </p:cNvSpPr>
          <p:nvPr/>
        </p:nvSpPr>
        <p:spPr>
          <a:xfrm>
            <a:off x="9667875" y="2667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1">
                <a:solidFill>
                  <a:srgbClr val="68727E"/>
                </a:solidFill>
              </a:defRPr>
            </a:pP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INNOTRANS 2026</a:t>
            </a: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6D08B3DD-432C-4E0A-B959-B9C646DAE7A7}"/>
              </a:ext>
            </a:extLst>
          </p:cNvPr>
          <p:cNvSpPr>
            <a:spLocks noGrp="1"/>
          </p:cNvSpPr>
          <p:nvPr/>
        </p:nvSpPr>
        <p:spPr>
          <a:xfrm>
            <a:off x="400050" y="590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35EF27D2-F3B9-47D6-BAB8-57697B5C6944}"/>
              </a:ext>
            </a:extLst>
          </p:cNvPr>
          <p:cNvSpPr>
            <a:spLocks noGrp="1"/>
          </p:cNvSpPr>
          <p:nvPr/>
        </p:nvSpPr>
        <p:spPr>
          <a:xfrm>
            <a:off x="1133475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75" b="0">
                <a:solidFill>
                  <a:srgbClr val="68727E"/>
                </a:solidFill>
              </a:defRPr>
            </a:pPr>
            <a:r>
              <a:rPr sz="975" b="0">
                <a:solidFill>
                  <a:srgbClr val="68727E"/>
                </a:solidFill>
              </a:rPr>
              <a:t>2</a:t>
            </a:r>
          </a:p>
        </p:txBody>
      </p:sp>
      <p:sp>
        <p:nvSpPr>
          <p:cNvPr id="5" name="s2-title">
            <a:extLst>
              <a:ext uri="{FF2B5EF4-FFF2-40B4-BE49-F238E27FC236}">
                <a16:creationId xmlns:a16="http://schemas.microsoft.com/office/drawing/2014/main" id="{99414FC4-BCE9-4F5F-BF9C-3FDBA2AD6394}"/>
              </a:ext>
            </a:extLst>
          </p:cNvPr>
          <p:cNvSpPr>
            <a:spLocks noGrp="1"/>
          </p:cNvSpPr>
          <p:nvPr/>
        </p:nvSpPr>
        <p:spPr>
          <a:xfrm>
            <a:off x="400050" y="742950"/>
            <a:ext cx="11239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Під час масштабного збою ДНЦ має</a:t>
            </a:r>
          </a:p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хвилини на рішення</a:t>
            </a:r>
          </a:p>
        </p:txBody>
      </p:sp>
      <p:sp>
        <p:nvSpPr>
          <p:cNvPr id="6" name="s2-intro">
            <a:extLst>
              <a:ext uri="{FF2B5EF4-FFF2-40B4-BE49-F238E27FC236}">
                <a16:creationId xmlns:a16="http://schemas.microsoft.com/office/drawing/2014/main" id="{57A4444C-3936-4215-9220-29B543FB47DD}"/>
              </a:ext>
            </a:extLst>
          </p:cNvPr>
          <p:cNvSpPr>
            <a:spLocks noGrp="1"/>
          </p:cNvSpPr>
          <p:nvPr/>
        </p:nvSpPr>
        <p:spPr>
          <a:xfrm>
            <a:off x="400050" y="1885950"/>
            <a:ext cx="1104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r>
              <a:rPr>
                <a:latin typeface="Times New Roman"/>
                <a:ea typeface="Times New Roman"/>
                <a:cs typeface="Times New Roman"/>
              </a:rPr>
              <a:t>АРМ ДНЦ показує поїзний стан і допомагає виконувати команди. Але коли ділянка раптово закрита, диспетчеру доводиться самостійно оцінювати кілька допустимих варіантів та їх наслідки для суміжних дільниць.</a:t>
            </a:r>
          </a:p>
        </p:txBody>
      </p:sp>
      <p:sp>
        <p:nvSpPr>
          <p:cNvPr id="7" name="s2-left">
            <a:extLst>
              <a:ext uri="{FF2B5EF4-FFF2-40B4-BE49-F238E27FC236}">
                <a16:creationId xmlns:a16="http://schemas.microsoft.com/office/drawing/2014/main" id="{438790FD-EB77-4E24-9B25-13AE745949C5}"/>
              </a:ext>
            </a:extLst>
          </p:cNvPr>
          <p:cNvSpPr>
            <a:spLocks noGrp="1"/>
          </p:cNvSpPr>
          <p:nvPr/>
        </p:nvSpPr>
        <p:spPr>
          <a:xfrm>
            <a:off x="400050" y="2867025"/>
            <a:ext cx="5505450" cy="2247900"/>
          </a:xfrm>
          <a:prstGeom prst="rect">
            <a:avLst/>
          </a:prstGeom>
          <a:solidFill>
            <a:srgbClr val="10233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2-right">
            <a:extLst>
              <a:ext uri="{FF2B5EF4-FFF2-40B4-BE49-F238E27FC236}">
                <a16:creationId xmlns:a16="http://schemas.microsoft.com/office/drawing/2014/main" id="{386A7289-670B-4488-8BC7-21B131315DFE}"/>
              </a:ext>
            </a:extLst>
          </p:cNvPr>
          <p:cNvSpPr>
            <a:spLocks noGrp="1"/>
          </p:cNvSpPr>
          <p:nvPr/>
        </p:nvSpPr>
        <p:spPr>
          <a:xfrm>
            <a:off x="6257925" y="2895600"/>
            <a:ext cx="5505450" cy="2247900"/>
          </a:xfrm>
          <a:prstGeom prst="rect">
            <a:avLst/>
          </a:prstGeom>
          <a:solidFill>
            <a:srgbClr val="F9E8E6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2-left-title">
            <a:extLst>
              <a:ext uri="{FF2B5EF4-FFF2-40B4-BE49-F238E27FC236}">
                <a16:creationId xmlns:a16="http://schemas.microsoft.com/office/drawing/2014/main" id="{186716E3-5632-4913-93A5-4EC8292AD0F1}"/>
              </a:ext>
            </a:extLst>
          </p:cNvPr>
          <p:cNvSpPr>
            <a:spLocks noGrp="1"/>
          </p:cNvSpPr>
          <p:nvPr/>
        </p:nvSpPr>
        <p:spPr>
          <a:xfrm>
            <a:off x="704850" y="2800350"/>
            <a:ext cx="4762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30 ХВ</a:t>
            </a:r>
          </a:p>
        </p:txBody>
      </p:sp>
      <p:sp>
        <p:nvSpPr>
          <p:cNvPr id="10" name="s2-left-body">
            <a:extLst>
              <a:ext uri="{FF2B5EF4-FFF2-40B4-BE49-F238E27FC236}">
                <a16:creationId xmlns:a16="http://schemas.microsoft.com/office/drawing/2014/main" id="{0949C0A1-3E58-4C11-A7B3-2B74632D3D5E}"/>
              </a:ext>
            </a:extLst>
          </p:cNvPr>
          <p:cNvSpPr>
            <a:spLocks noGrp="1"/>
          </p:cNvSpPr>
          <p:nvPr/>
        </p:nvSpPr>
        <p:spPr>
          <a:xfrm>
            <a:off x="704850" y="3524250"/>
            <a:ext cx="47625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УМОВНИЙ ІНЦИДЕНТ</a:t>
            </a:r>
          </a:p>
          <a:p>
            <a:pPr algn="l">
              <a:buNone/>
              <a:defRPr sz="1500" b="0">
                <a:solidFill>
                  <a:srgbClr val="5B616B"/>
                </a:solidFill>
              </a:defRPr>
            </a:pPr>
            <a:endParaRPr sz="1500" b="0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4 поїзди у зоні ризику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час відновлення невідомий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обхідного напрямку немає</a:t>
            </a:r>
          </a:p>
        </p:txBody>
      </p:sp>
      <p:sp>
        <p:nvSpPr>
          <p:cNvPr id="11" name="s2-right-title">
            <a:extLst>
              <a:ext uri="{FF2B5EF4-FFF2-40B4-BE49-F238E27FC236}">
                <a16:creationId xmlns:a16="http://schemas.microsoft.com/office/drawing/2014/main" id="{17FECEAC-B1C9-46D6-A475-746AAE7AF77D}"/>
              </a:ext>
            </a:extLst>
          </p:cNvPr>
          <p:cNvSpPr>
            <a:spLocks noGrp="1"/>
          </p:cNvSpPr>
          <p:nvPr/>
        </p:nvSpPr>
        <p:spPr>
          <a:xfrm>
            <a:off x="6572250" y="2952750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100" b="1">
                <a:solidFill>
                  <a:srgbClr val="E04444"/>
                </a:solidFill>
              </a:defRPr>
            </a:pPr>
            <a:r>
              <a:rPr sz="2100" b="1">
                <a:solidFill>
                  <a:srgbClr val="E04444"/>
                </a:solidFill>
                <a:latin typeface="Times New Roman"/>
                <a:ea typeface="Times New Roman"/>
                <a:cs typeface="Times New Roman"/>
              </a:rPr>
              <a:t>Збій поширюється</a:t>
            </a:r>
          </a:p>
        </p:txBody>
      </p:sp>
      <p:sp>
        <p:nvSpPr>
          <p:cNvPr id="12" name="s2-right-body">
            <a:extLst>
              <a:ext uri="{FF2B5EF4-FFF2-40B4-BE49-F238E27FC236}">
                <a16:creationId xmlns:a16="http://schemas.microsoft.com/office/drawing/2014/main" id="{76B23BCA-3EDD-41A0-AFB4-A6FB62033F02}"/>
              </a:ext>
            </a:extLst>
          </p:cNvPr>
          <p:cNvSpPr>
            <a:spLocks noGrp="1"/>
          </p:cNvSpPr>
          <p:nvPr/>
        </p:nvSpPr>
        <p:spPr>
          <a:xfrm>
            <a:off x="6572250" y="3390900"/>
            <a:ext cx="4762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111820"/>
                </a:solidFill>
              </a:defRPr>
            </a:pPr>
            <a:r>
              <a:rPr sz="1500" b="0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01  Поїзди затримуються перед закритою ділянкою</a:t>
            </a:r>
          </a:p>
          <a:p>
            <a:pPr algn="l">
              <a:buNone/>
              <a:defRPr sz="1500" b="0">
                <a:solidFill>
                  <a:srgbClr val="111820"/>
                </a:solidFill>
              </a:defRPr>
            </a:pPr>
            <a:r>
              <a:rPr sz="1500" b="0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02  Вільні колії швидко займаються</a:t>
            </a:r>
          </a:p>
          <a:p>
            <a:pPr algn="l">
              <a:buNone/>
              <a:defRPr sz="1500" b="0">
                <a:solidFill>
                  <a:srgbClr val="111820"/>
                </a:solidFill>
              </a:defRPr>
            </a:pPr>
            <a:r>
              <a:rPr sz="1500" b="0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03  Варіанти пропуску стають недоступними</a:t>
            </a:r>
          </a:p>
          <a:p>
            <a:pPr algn="l">
              <a:buNone/>
              <a:defRPr sz="1500" b="0">
                <a:solidFill>
                  <a:srgbClr val="111820"/>
                </a:solidFill>
              </a:defRPr>
            </a:pPr>
            <a:r>
              <a:rPr sz="1500" b="0">
                <a:solidFill>
                  <a:srgbClr val="111820"/>
                </a:solidFill>
                <a:latin typeface="Times New Roman"/>
                <a:ea typeface="Times New Roman"/>
                <a:cs typeface="Times New Roman"/>
              </a:rPr>
              <a:t>04  Збій поширюється на суміжні напрямки</a:t>
            </a:r>
          </a:p>
        </p:txBody>
      </p:sp>
      <p:sp>
        <p:nvSpPr>
          <p:cNvPr id="13" name="s2-callout">
            <a:extLst>
              <a:ext uri="{FF2B5EF4-FFF2-40B4-BE49-F238E27FC236}">
                <a16:creationId xmlns:a16="http://schemas.microsoft.com/office/drawing/2014/main" id="{4CC17737-071A-4266-9D16-1F0810B3E193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11391900" cy="609600"/>
          </a:xfrm>
          <a:prstGeom prst="rect">
            <a:avLst/>
          </a:prstGeom>
          <a:solidFill>
            <a:srgbClr val="2F80E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2-callout-text">
            <a:extLst>
              <a:ext uri="{FF2B5EF4-FFF2-40B4-BE49-F238E27FC236}">
                <a16:creationId xmlns:a16="http://schemas.microsoft.com/office/drawing/2014/main" id="{59C7B419-C9CB-4F58-97C4-B320E4B820F5}"/>
              </a:ext>
            </a:extLst>
          </p:cNvPr>
          <p:cNvSpPr>
            <a:spLocks noGrp="1"/>
          </p:cNvSpPr>
          <p:nvPr/>
        </p:nvSpPr>
        <p:spPr>
          <a:xfrm>
            <a:off x="647700" y="5610225"/>
            <a:ext cx="10896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ДНЦ потрібне не автоматичне керування, а швидке порівняння допустимих варіантів дій.</a:t>
            </a:r>
          </a:p>
        </p:txBody>
      </p:sp>
    </p:spTree>
    <p:extLst>
      <p:ext uri="{BB962C8B-B14F-4D97-AF65-F5344CB8AC3E}">
        <p14:creationId xmlns:p14="http://schemas.microsoft.com/office/powerpoint/2010/main" val="193193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ection-3">
            <a:extLst>
              <a:ext uri="{FF2B5EF4-FFF2-40B4-BE49-F238E27FC236}">
                <a16:creationId xmlns:a16="http://schemas.microsoft.com/office/drawing/2014/main" id="{AFDAAE4D-C3AF-47DD-94B5-B947DF376148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>
                <a:solidFill>
                  <a:srgbClr val="2F80ED"/>
                </a:solidFill>
              </a:defRPr>
            </a:pPr>
            <a:r>
              <a:rPr sz="10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РІШЕННЯ</a:t>
            </a:r>
          </a:p>
        </p:txBody>
      </p:sp>
      <p:sp>
        <p:nvSpPr>
          <p:cNvPr id="2" name="brand-3">
            <a:extLst>
              <a:ext uri="{FF2B5EF4-FFF2-40B4-BE49-F238E27FC236}">
                <a16:creationId xmlns:a16="http://schemas.microsoft.com/office/drawing/2014/main" id="{980018F7-9188-476C-B2F9-2A30D70B3BAC}"/>
              </a:ext>
            </a:extLst>
          </p:cNvPr>
          <p:cNvSpPr>
            <a:spLocks noGrp="1"/>
          </p:cNvSpPr>
          <p:nvPr/>
        </p:nvSpPr>
        <p:spPr>
          <a:xfrm>
            <a:off x="9667875" y="2667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1">
                <a:solidFill>
                  <a:srgbClr val="68727E"/>
                </a:solidFill>
              </a:defRPr>
            </a:pP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INNOTRANS 2026</a:t>
            </a:r>
          </a:p>
        </p:txBody>
      </p:sp>
      <p:sp>
        <p:nvSpPr>
          <p:cNvPr id="3" name="top-rule-3">
            <a:extLst>
              <a:ext uri="{FF2B5EF4-FFF2-40B4-BE49-F238E27FC236}">
                <a16:creationId xmlns:a16="http://schemas.microsoft.com/office/drawing/2014/main" id="{E3823113-1D7E-476A-8FD6-C9158B7EC60E}"/>
              </a:ext>
            </a:extLst>
          </p:cNvPr>
          <p:cNvSpPr>
            <a:spLocks noGrp="1"/>
          </p:cNvSpPr>
          <p:nvPr/>
        </p:nvSpPr>
        <p:spPr>
          <a:xfrm>
            <a:off x="400050" y="590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age-3">
            <a:extLst>
              <a:ext uri="{FF2B5EF4-FFF2-40B4-BE49-F238E27FC236}">
                <a16:creationId xmlns:a16="http://schemas.microsoft.com/office/drawing/2014/main" id="{81012F99-E93D-4A21-9CF7-795F0AFA95E1}"/>
              </a:ext>
            </a:extLst>
          </p:cNvPr>
          <p:cNvSpPr>
            <a:spLocks noGrp="1"/>
          </p:cNvSpPr>
          <p:nvPr/>
        </p:nvSpPr>
        <p:spPr>
          <a:xfrm>
            <a:off x="1133475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75" b="0">
                <a:solidFill>
                  <a:srgbClr val="68727E"/>
                </a:solidFill>
              </a:defRPr>
            </a:pPr>
            <a:r>
              <a:rPr sz="975" b="0">
                <a:solidFill>
                  <a:srgbClr val="68727E"/>
                </a:solidFill>
              </a:rPr>
              <a:t>3</a:t>
            </a:r>
          </a:p>
        </p:txBody>
      </p:sp>
      <p:sp>
        <p:nvSpPr>
          <p:cNvPr id="5" name="s3-title">
            <a:extLst>
              <a:ext uri="{FF2B5EF4-FFF2-40B4-BE49-F238E27FC236}">
                <a16:creationId xmlns:a16="http://schemas.microsoft.com/office/drawing/2014/main" id="{4825526B-B089-4F18-9235-3DEA6A827590}"/>
              </a:ext>
            </a:extLst>
          </p:cNvPr>
          <p:cNvSpPr>
            <a:spLocks noGrp="1"/>
          </p:cNvSpPr>
          <p:nvPr/>
        </p:nvSpPr>
        <p:spPr>
          <a:xfrm>
            <a:off x="400050" y="742950"/>
            <a:ext cx="10953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 dirty="0" err="1">
                <a:solidFill>
                  <a:srgbClr val="111820"/>
                </a:solidFill>
              </a:rPr>
              <a:t>Модуль</a:t>
            </a:r>
            <a:r>
              <a:rPr sz="3525" b="1" dirty="0">
                <a:solidFill>
                  <a:srgbClr val="111820"/>
                </a:solidFill>
              </a:rPr>
              <a:t> </a:t>
            </a:r>
            <a:r>
              <a:rPr sz="3525" b="1" dirty="0" err="1">
                <a:solidFill>
                  <a:srgbClr val="111820"/>
                </a:solidFill>
              </a:rPr>
              <a:t>порівнює</a:t>
            </a:r>
            <a:r>
              <a:rPr sz="3525" b="1" dirty="0">
                <a:solidFill>
                  <a:srgbClr val="111820"/>
                </a:solidFill>
              </a:rPr>
              <a:t> </a:t>
            </a:r>
            <a:r>
              <a:rPr sz="3525" b="1" dirty="0" err="1">
                <a:solidFill>
                  <a:srgbClr val="111820"/>
                </a:solidFill>
              </a:rPr>
              <a:t>варіанти</a:t>
            </a:r>
            <a:r>
              <a:rPr sz="3525" b="1" dirty="0">
                <a:solidFill>
                  <a:srgbClr val="111820"/>
                </a:solidFill>
              </a:rPr>
              <a:t> </a:t>
            </a:r>
            <a:r>
              <a:rPr lang="en-US" sz="3525" b="1" dirty="0">
                <a:solidFill>
                  <a:srgbClr val="111820"/>
                </a:solidFill>
              </a:rPr>
              <a:t>–</a:t>
            </a:r>
            <a:endParaRPr sz="3525" b="1" dirty="0">
              <a:solidFill>
                <a:srgbClr val="111820"/>
              </a:solidFill>
            </a:endParaRPr>
          </a:p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lang="uk-UA" sz="3525" b="1" dirty="0">
                <a:solidFill>
                  <a:srgbClr val="111820"/>
                </a:solidFill>
              </a:rPr>
              <a:t>р</a:t>
            </a:r>
            <a:r>
              <a:rPr sz="3525" b="1" dirty="0" err="1">
                <a:solidFill>
                  <a:srgbClr val="111820"/>
                </a:solidFill>
              </a:rPr>
              <a:t>ішення</a:t>
            </a:r>
            <a:r>
              <a:rPr sz="3525" b="1" dirty="0">
                <a:solidFill>
                  <a:srgbClr val="111820"/>
                </a:solidFill>
              </a:rPr>
              <a:t> </a:t>
            </a:r>
            <a:r>
              <a:rPr sz="3525" b="1" dirty="0" err="1">
                <a:solidFill>
                  <a:srgbClr val="111820"/>
                </a:solidFill>
              </a:rPr>
              <a:t>залишається</a:t>
            </a:r>
            <a:r>
              <a:rPr sz="3525" b="1" dirty="0">
                <a:solidFill>
                  <a:srgbClr val="111820"/>
                </a:solidFill>
              </a:rPr>
              <a:t> </a:t>
            </a:r>
            <a:r>
              <a:rPr sz="3525" b="1" dirty="0" err="1">
                <a:solidFill>
                  <a:srgbClr val="111820"/>
                </a:solidFill>
              </a:rPr>
              <a:t>за</a:t>
            </a:r>
            <a:r>
              <a:rPr sz="3525" b="1" dirty="0">
                <a:solidFill>
                  <a:srgbClr val="111820"/>
                </a:solidFill>
              </a:rPr>
              <a:t> ДНЦ</a:t>
            </a:r>
          </a:p>
        </p:txBody>
      </p:sp>
      <p:sp>
        <p:nvSpPr>
          <p:cNvPr id="6" name="s3-sub">
            <a:extLst>
              <a:ext uri="{FF2B5EF4-FFF2-40B4-BE49-F238E27FC236}">
                <a16:creationId xmlns:a16="http://schemas.microsoft.com/office/drawing/2014/main" id="{E9ED6702-A7DB-4B13-A504-00A643C43A9A}"/>
              </a:ext>
            </a:extLst>
          </p:cNvPr>
          <p:cNvSpPr>
            <a:spLocks noGrp="1"/>
          </p:cNvSpPr>
          <p:nvPr/>
        </p:nvSpPr>
        <p:spPr>
          <a:xfrm>
            <a:off x="400050" y="1847850"/>
            <a:ext cx="1104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0">
                <a:solidFill>
                  <a:srgbClr val="68727E"/>
                </a:solidFill>
              </a:defRPr>
            </a:pPr>
            <a:r>
              <a:rPr sz="157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Система лише зчитує наявні дані, не подає команд і не втручається в керування рухом.</a:t>
            </a:r>
          </a:p>
        </p:txBody>
      </p:sp>
      <p:sp>
        <p:nvSpPr>
          <p:cNvPr id="22" name="s3-card-1">
            <a:extLst>
              <a:ext uri="{FF2B5EF4-FFF2-40B4-BE49-F238E27FC236}">
                <a16:creationId xmlns:a16="http://schemas.microsoft.com/office/drawing/2014/main" id="{1A9B6731-FA79-4EF0-95E3-6908F353661C}"/>
              </a:ext>
            </a:extLst>
          </p:cNvPr>
          <p:cNvSpPr>
            <a:spLocks noGrp="1"/>
          </p:cNvSpPr>
          <p:nvPr/>
        </p:nvSpPr>
        <p:spPr>
          <a:xfrm>
            <a:off x="400050" y="3333750"/>
            <a:ext cx="3562350" cy="1981200"/>
          </a:xfrm>
          <a:prstGeom prst="roundRect">
            <a:avLst>
              <a:gd name="adj" fmla="val 4808"/>
            </a:avLst>
          </a:prstGeom>
          <a:solidFill>
            <a:srgbClr val="EAF3FB"/>
          </a:solidFill>
          <a:ln w="9525">
            <a:solidFill>
              <a:srgbClr val="E4E7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3-card-title-1">
            <a:extLst>
              <a:ext uri="{FF2B5EF4-FFF2-40B4-BE49-F238E27FC236}">
                <a16:creationId xmlns:a16="http://schemas.microsoft.com/office/drawing/2014/main" id="{70649345-B7E0-4F0C-BA2F-E25D4C62C197}"/>
              </a:ext>
            </a:extLst>
          </p:cNvPr>
          <p:cNvSpPr>
            <a:spLocks noGrp="1"/>
          </p:cNvSpPr>
          <p:nvPr/>
        </p:nvSpPr>
        <p:spPr>
          <a:xfrm>
            <a:off x="666750" y="3600450"/>
            <a:ext cx="30289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2F80ED"/>
                </a:solidFill>
              </a:defRPr>
            </a:pPr>
            <a:r>
              <a:rPr sz="1425" b="1">
                <a:solidFill>
                  <a:srgbClr val="2F80ED"/>
                </a:solidFill>
              </a:rPr>
              <a:t>1 · ОТРИМУЄ СТАН</a:t>
            </a:r>
          </a:p>
        </p:txBody>
      </p:sp>
      <p:sp>
        <p:nvSpPr>
          <p:cNvPr id="24" name="s3-card-body-1">
            <a:extLst>
              <a:ext uri="{FF2B5EF4-FFF2-40B4-BE49-F238E27FC236}">
                <a16:creationId xmlns:a16="http://schemas.microsoft.com/office/drawing/2014/main" id="{7CDCA2EC-9B78-4A2E-AAB2-034F8F76947A}"/>
              </a:ext>
            </a:extLst>
          </p:cNvPr>
          <p:cNvSpPr>
            <a:spLocks noGrp="1"/>
          </p:cNvSpPr>
          <p:nvPr/>
        </p:nvSpPr>
        <p:spPr>
          <a:xfrm>
            <a:off x="666750" y="4210050"/>
            <a:ext cx="30289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8727E"/>
                </a:solidFill>
              </a:defRPr>
            </a:pPr>
            <a:r>
              <a:rPr sz="1350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Поїзди, ГВР, обмеження, зайнятість колій і прогноз із чинних систем.</a:t>
            </a:r>
          </a:p>
        </p:txBody>
      </p:sp>
      <p:sp>
        <p:nvSpPr>
          <p:cNvPr id="25" name="s3-card-2">
            <a:extLst>
              <a:ext uri="{FF2B5EF4-FFF2-40B4-BE49-F238E27FC236}">
                <a16:creationId xmlns:a16="http://schemas.microsoft.com/office/drawing/2014/main" id="{72A8A9E3-EB5D-4B7B-B385-01899EAADE2B}"/>
              </a:ext>
            </a:extLst>
          </p:cNvPr>
          <p:cNvSpPr>
            <a:spLocks noGrp="1"/>
          </p:cNvSpPr>
          <p:nvPr/>
        </p:nvSpPr>
        <p:spPr>
          <a:xfrm>
            <a:off x="4305300" y="3333750"/>
            <a:ext cx="3562350" cy="1981200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9525">
            <a:solidFill>
              <a:srgbClr val="E4E7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3-card-title-2">
            <a:extLst>
              <a:ext uri="{FF2B5EF4-FFF2-40B4-BE49-F238E27FC236}">
                <a16:creationId xmlns:a16="http://schemas.microsoft.com/office/drawing/2014/main" id="{AB0CE264-1D21-48FE-9C18-6248528AD9A0}"/>
              </a:ext>
            </a:extLst>
          </p:cNvPr>
          <p:cNvSpPr>
            <a:spLocks noGrp="1"/>
          </p:cNvSpPr>
          <p:nvPr/>
        </p:nvSpPr>
        <p:spPr>
          <a:xfrm>
            <a:off x="4572000" y="3600450"/>
            <a:ext cx="30289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111820"/>
                </a:solidFill>
              </a:defRPr>
            </a:pPr>
            <a:r>
              <a:rPr sz="1425" b="1">
                <a:solidFill>
                  <a:srgbClr val="111820"/>
                </a:solidFill>
              </a:rPr>
              <a:t>2 · ПЕРЕВІРЯЄ ВАРІАНТИ</a:t>
            </a:r>
          </a:p>
        </p:txBody>
      </p:sp>
      <p:sp>
        <p:nvSpPr>
          <p:cNvPr id="27" name="s3-card-body-2">
            <a:extLst>
              <a:ext uri="{FF2B5EF4-FFF2-40B4-BE49-F238E27FC236}">
                <a16:creationId xmlns:a16="http://schemas.microsoft.com/office/drawing/2014/main" id="{C334E19A-2C18-4916-84E3-1B182BAFCD3C}"/>
              </a:ext>
            </a:extLst>
          </p:cNvPr>
          <p:cNvSpPr>
            <a:spLocks noGrp="1"/>
          </p:cNvSpPr>
          <p:nvPr/>
        </p:nvSpPr>
        <p:spPr>
          <a:xfrm>
            <a:off x="4572000" y="4210050"/>
            <a:ext cx="30289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8727E"/>
                </a:solidFill>
              </a:defRPr>
            </a:pPr>
            <a:r>
              <a:rPr sz="1350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Відкидає технологічно недопустимі дії та оцінює наслідки кожного варіанта.</a:t>
            </a:r>
          </a:p>
        </p:txBody>
      </p:sp>
      <p:sp>
        <p:nvSpPr>
          <p:cNvPr id="28" name="s3-card-3">
            <a:extLst>
              <a:ext uri="{FF2B5EF4-FFF2-40B4-BE49-F238E27FC236}">
                <a16:creationId xmlns:a16="http://schemas.microsoft.com/office/drawing/2014/main" id="{CCEBD7EC-7529-4796-9022-35251FF703FD}"/>
              </a:ext>
            </a:extLst>
          </p:cNvPr>
          <p:cNvSpPr>
            <a:spLocks noGrp="1"/>
          </p:cNvSpPr>
          <p:nvPr/>
        </p:nvSpPr>
        <p:spPr>
          <a:xfrm>
            <a:off x="8229600" y="3333750"/>
            <a:ext cx="3562350" cy="1981200"/>
          </a:xfrm>
          <a:prstGeom prst="roundRect">
            <a:avLst>
              <a:gd name="adj" fmla="val 4808"/>
            </a:avLst>
          </a:prstGeom>
          <a:solidFill>
            <a:srgbClr val="FFFFFF"/>
          </a:solidFill>
          <a:ln w="9525">
            <a:solidFill>
              <a:srgbClr val="E4E7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3-card-title-3">
            <a:extLst>
              <a:ext uri="{FF2B5EF4-FFF2-40B4-BE49-F238E27FC236}">
                <a16:creationId xmlns:a16="http://schemas.microsoft.com/office/drawing/2014/main" id="{3CE4EDD8-1752-4715-8743-914D438EA118}"/>
              </a:ext>
            </a:extLst>
          </p:cNvPr>
          <p:cNvSpPr>
            <a:spLocks noGrp="1"/>
          </p:cNvSpPr>
          <p:nvPr/>
        </p:nvSpPr>
        <p:spPr>
          <a:xfrm>
            <a:off x="8496300" y="3600450"/>
            <a:ext cx="30289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111820"/>
                </a:solidFill>
              </a:defRPr>
            </a:pPr>
            <a:r>
              <a:rPr sz="1425" b="1">
                <a:solidFill>
                  <a:srgbClr val="111820"/>
                </a:solidFill>
              </a:rPr>
              <a:t>3 · ПОЯСНЮЄ ДНЦ</a:t>
            </a:r>
          </a:p>
        </p:txBody>
      </p:sp>
      <p:sp>
        <p:nvSpPr>
          <p:cNvPr id="30" name="s3-card-body-3">
            <a:extLst>
              <a:ext uri="{FF2B5EF4-FFF2-40B4-BE49-F238E27FC236}">
                <a16:creationId xmlns:a16="http://schemas.microsoft.com/office/drawing/2014/main" id="{FCCA8DCA-2134-44EE-8961-EC68E6F13D75}"/>
              </a:ext>
            </a:extLst>
          </p:cNvPr>
          <p:cNvSpPr>
            <a:spLocks noGrp="1"/>
          </p:cNvSpPr>
          <p:nvPr/>
        </p:nvSpPr>
        <p:spPr>
          <a:xfrm>
            <a:off x="8496300" y="4210050"/>
            <a:ext cx="30289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8727E"/>
                </a:solidFill>
              </a:defRPr>
            </a:pPr>
            <a:r>
              <a:rPr sz="1350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Показує три найкращі варіанти, припущення, ризики й очікувані затримки.</a:t>
            </a:r>
          </a:p>
        </p:txBody>
      </p:sp>
      <p:sp>
        <p:nvSpPr>
          <p:cNvPr id="31" name="s3-safety">
            <a:extLst>
              <a:ext uri="{FF2B5EF4-FFF2-40B4-BE49-F238E27FC236}">
                <a16:creationId xmlns:a16="http://schemas.microsoft.com/office/drawing/2014/main" id="{2EFFEAF1-E6DD-42F5-AB4E-7294785D77A6}"/>
              </a:ext>
            </a:extLst>
          </p:cNvPr>
          <p:cNvSpPr>
            <a:spLocks noGrp="1"/>
          </p:cNvSpPr>
          <p:nvPr/>
        </p:nvSpPr>
        <p:spPr>
          <a:xfrm>
            <a:off x="400050" y="5619750"/>
            <a:ext cx="11391900" cy="514350"/>
          </a:xfrm>
          <a:prstGeom prst="rect">
            <a:avLst/>
          </a:prstGeom>
          <a:solidFill>
            <a:srgbClr val="10233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3-safety-text">
            <a:extLst>
              <a:ext uri="{FF2B5EF4-FFF2-40B4-BE49-F238E27FC236}">
                <a16:creationId xmlns:a16="http://schemas.microsoft.com/office/drawing/2014/main" id="{948BC483-4FD3-4087-A436-D72B0E25B5E3}"/>
              </a:ext>
            </a:extLst>
          </p:cNvPr>
          <p:cNvSpPr>
            <a:spLocks noGrp="1"/>
          </p:cNvSpPr>
          <p:nvPr/>
        </p:nvSpPr>
        <p:spPr>
          <a:xfrm>
            <a:off x="590550" y="5753100"/>
            <a:ext cx="11010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БЕЗ АВТОМАТИЧНИХ КОМАНД   ·   ОСТАТОЧНЕ РІШЕННЯ ПРИЙМАЄ ДИСПЕТЧЕР</a:t>
            </a:r>
          </a:p>
        </p:txBody>
      </p:sp>
    </p:spTree>
    <p:extLst>
      <p:ext uri="{BB962C8B-B14F-4D97-AF65-F5344CB8AC3E}">
        <p14:creationId xmlns:p14="http://schemas.microsoft.com/office/powerpoint/2010/main" val="1422308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ction-5">
            <a:extLst>
              <a:ext uri="{FF2B5EF4-FFF2-40B4-BE49-F238E27FC236}">
                <a16:creationId xmlns:a16="http://schemas.microsoft.com/office/drawing/2014/main" id="{1ADAC6C5-D2DE-4C3F-B256-873700077D22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>
                <a:solidFill>
                  <a:srgbClr val="2F80ED"/>
                </a:solidFill>
              </a:defRPr>
            </a:pPr>
            <a:r>
              <a:rPr sz="10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РОБОЧИЙ ПРОТОТИП · ПЕРЕВІРКА ІДЕЇ</a:t>
            </a:r>
          </a:p>
        </p:txBody>
      </p:sp>
      <p:sp>
        <p:nvSpPr>
          <p:cNvPr id="2" name="brand-5">
            <a:extLst>
              <a:ext uri="{FF2B5EF4-FFF2-40B4-BE49-F238E27FC236}">
                <a16:creationId xmlns:a16="http://schemas.microsoft.com/office/drawing/2014/main" id="{7EB8529E-3FC6-44B1-95CD-76529E30F32A}"/>
              </a:ext>
            </a:extLst>
          </p:cNvPr>
          <p:cNvSpPr>
            <a:spLocks noGrp="1"/>
          </p:cNvSpPr>
          <p:nvPr/>
        </p:nvSpPr>
        <p:spPr>
          <a:xfrm>
            <a:off x="9667875" y="2667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1">
                <a:solidFill>
                  <a:srgbClr val="68727E"/>
                </a:solidFill>
              </a:defRPr>
            </a:pP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INNOTRANS</a:t>
            </a:r>
            <a:r>
              <a:rPr sz="1050" b="1">
                <a:solidFill>
                  <a:srgbClr val="68727E"/>
                </a:solidFill>
              </a:rPr>
              <a:t> </a:t>
            </a: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2026</a:t>
            </a:r>
          </a:p>
        </p:txBody>
      </p:sp>
      <p:sp>
        <p:nvSpPr>
          <p:cNvPr id="3" name="top-rule-5">
            <a:extLst>
              <a:ext uri="{FF2B5EF4-FFF2-40B4-BE49-F238E27FC236}">
                <a16:creationId xmlns:a16="http://schemas.microsoft.com/office/drawing/2014/main" id="{1F877656-6073-4DAF-8F22-0C9278818D94}"/>
              </a:ext>
            </a:extLst>
          </p:cNvPr>
          <p:cNvSpPr>
            <a:spLocks noGrp="1"/>
          </p:cNvSpPr>
          <p:nvPr/>
        </p:nvSpPr>
        <p:spPr>
          <a:xfrm>
            <a:off x="400050" y="590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age-5">
            <a:extLst>
              <a:ext uri="{FF2B5EF4-FFF2-40B4-BE49-F238E27FC236}">
                <a16:creationId xmlns:a16="http://schemas.microsoft.com/office/drawing/2014/main" id="{DFAD1FD7-675E-4341-A5DB-08F9AAE0DD62}"/>
              </a:ext>
            </a:extLst>
          </p:cNvPr>
          <p:cNvSpPr>
            <a:spLocks noGrp="1"/>
          </p:cNvSpPr>
          <p:nvPr/>
        </p:nvSpPr>
        <p:spPr>
          <a:xfrm>
            <a:off x="1133475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75" b="0">
                <a:solidFill>
                  <a:srgbClr val="68727E"/>
                </a:solidFill>
              </a:defRPr>
            </a:pPr>
            <a:r>
              <a:rPr sz="975" b="0">
                <a:solidFill>
                  <a:srgbClr val="68727E"/>
                </a:solidFill>
              </a:rPr>
              <a:t>4</a:t>
            </a:r>
          </a:p>
        </p:txBody>
      </p:sp>
      <p:sp>
        <p:nvSpPr>
          <p:cNvPr id="5" name="s5-title">
            <a:extLst>
              <a:ext uri="{FF2B5EF4-FFF2-40B4-BE49-F238E27FC236}">
                <a16:creationId xmlns:a16="http://schemas.microsoft.com/office/drawing/2014/main" id="{CA0D6E19-C0F5-4355-B7DF-EF2CF42FE6AD}"/>
              </a:ext>
            </a:extLst>
          </p:cNvPr>
          <p:cNvSpPr>
            <a:spLocks noGrp="1"/>
          </p:cNvSpPr>
          <p:nvPr/>
        </p:nvSpPr>
        <p:spPr>
          <a:xfrm>
            <a:off x="400050" y="742950"/>
            <a:ext cx="11239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Прототип показує різницю</a:t>
            </a:r>
          </a:p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між варіантами дій</a:t>
            </a:r>
          </a:p>
        </p:txBody>
      </p:sp>
      <p:sp>
        <p:nvSpPr>
          <p:cNvPr id="6" name="s5-intro">
            <a:extLst>
              <a:ext uri="{FF2B5EF4-FFF2-40B4-BE49-F238E27FC236}">
                <a16:creationId xmlns:a16="http://schemas.microsoft.com/office/drawing/2014/main" id="{C1821029-45DA-4767-9127-99CF51E9F9CB}"/>
              </a:ext>
            </a:extLst>
          </p:cNvPr>
          <p:cNvSpPr>
            <a:spLocks noGrp="1"/>
          </p:cNvSpPr>
          <p:nvPr/>
        </p:nvSpPr>
        <p:spPr>
          <a:xfrm>
            <a:off x="400050" y="1847850"/>
            <a:ext cx="1085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0">
                <a:solidFill>
                  <a:srgbClr val="68727E"/>
                </a:solidFill>
              </a:defRPr>
            </a:pPr>
            <a:r>
              <a:rPr sz="157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Умовний приклад: ділянка закрита на 90 хв. Для кожного варіанта модуль розраховує сумарну затримку поїздів.</a:t>
            </a:r>
          </a:p>
        </p:txBody>
      </p:sp>
      <p:sp>
        <p:nvSpPr>
          <p:cNvPr id="15" name="s5-card-3">
            <a:extLst>
              <a:ext uri="{FF2B5EF4-FFF2-40B4-BE49-F238E27FC236}">
                <a16:creationId xmlns:a16="http://schemas.microsoft.com/office/drawing/2014/main" id="{3206EEE0-B7F8-4FE5-8477-9376888BD116}"/>
              </a:ext>
            </a:extLst>
          </p:cNvPr>
          <p:cNvSpPr>
            <a:spLocks noGrp="1"/>
          </p:cNvSpPr>
          <p:nvPr/>
        </p:nvSpPr>
        <p:spPr>
          <a:xfrm>
            <a:off x="8153400" y="2400300"/>
            <a:ext cx="3638550" cy="3028950"/>
          </a:xfrm>
          <a:prstGeom prst="roundRect">
            <a:avLst>
              <a:gd name="adj" fmla="val 3247"/>
            </a:avLst>
          </a:prstGeom>
          <a:solidFill>
            <a:srgbClr val="10233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5-stat-3">
            <a:extLst>
              <a:ext uri="{FF2B5EF4-FFF2-40B4-BE49-F238E27FC236}">
                <a16:creationId xmlns:a16="http://schemas.microsoft.com/office/drawing/2014/main" id="{89B52B0B-5D27-4EDF-B3FC-C2DEB4A6B94F}"/>
              </a:ext>
            </a:extLst>
          </p:cNvPr>
          <p:cNvSpPr>
            <a:spLocks noGrp="1"/>
          </p:cNvSpPr>
          <p:nvPr/>
        </p:nvSpPr>
        <p:spPr>
          <a:xfrm>
            <a:off x="8477250" y="2705100"/>
            <a:ext cx="2952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4500" b="1">
                <a:solidFill>
                  <a:srgbClr val="FFFFFF"/>
                </a:solidFill>
              </a:defRPr>
            </a:pPr>
            <a:r>
              <a: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−8%</a:t>
            </a:r>
          </a:p>
        </p:txBody>
      </p:sp>
      <p:sp>
        <p:nvSpPr>
          <p:cNvPr id="17" name="s5-title-3">
            <a:extLst>
              <a:ext uri="{FF2B5EF4-FFF2-40B4-BE49-F238E27FC236}">
                <a16:creationId xmlns:a16="http://schemas.microsoft.com/office/drawing/2014/main" id="{3FAD614F-24AA-46A1-9D25-1561DDE5BC91}"/>
              </a:ext>
            </a:extLst>
          </p:cNvPr>
          <p:cNvSpPr>
            <a:spLocks noGrp="1"/>
          </p:cNvSpPr>
          <p:nvPr/>
        </p:nvSpPr>
        <p:spPr>
          <a:xfrm>
            <a:off x="8477250" y="3638550"/>
            <a:ext cx="295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менше сумарної затримки</a:t>
            </a:r>
          </a:p>
        </p:txBody>
      </p:sp>
      <p:sp>
        <p:nvSpPr>
          <p:cNvPr id="18" name="s5-body-3">
            <a:extLst>
              <a:ext uri="{FF2B5EF4-FFF2-40B4-BE49-F238E27FC236}">
                <a16:creationId xmlns:a16="http://schemas.microsoft.com/office/drawing/2014/main" id="{1D4B680D-2346-4916-89EA-6E0821FA509E}"/>
              </a:ext>
            </a:extLst>
          </p:cNvPr>
          <p:cNvSpPr>
            <a:spLocks noGrp="1"/>
          </p:cNvSpPr>
          <p:nvPr/>
        </p:nvSpPr>
        <p:spPr>
          <a:xfrm>
            <a:off x="8477250" y="4286250"/>
            <a:ext cx="2952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D9E4F0"/>
                </a:solidFill>
              </a:defRPr>
            </a:pPr>
            <a:r>
              <a:rPr sz="1425" b="0">
                <a:solidFill>
                  <a:srgbClr val="D9E4F0"/>
                </a:solidFill>
                <a:latin typeface="Times New Roman"/>
                <a:ea typeface="Times New Roman"/>
                <a:cs typeface="Times New Roman"/>
              </a:rPr>
              <a:t>254 проти 276 поїздо-хвилин</a:t>
            </a:r>
          </a:p>
          <a:p>
            <a:pPr algn="l">
              <a:buNone/>
              <a:defRPr sz="1350" b="0">
                <a:solidFill>
                  <a:srgbClr val="5B616B"/>
                </a:solidFill>
              </a:defRPr>
            </a:pPr>
            <a:endParaRPr sz="1425" b="0">
              <a:solidFill>
                <a:srgbClr val="D9E4F0"/>
              </a:solidFill>
              <a:latin typeface="Times New Roman"/>
              <a:ea typeface="Times New Roman"/>
              <a:cs typeface="Times New Roman"/>
            </a:endParaRPr>
          </a:p>
          <a:p>
            <a:pPr algn="l">
              <a:buNone/>
              <a:defRPr sz="1425" b="0">
                <a:solidFill>
                  <a:srgbClr val="D9E4F0"/>
                </a:solidFill>
              </a:defRPr>
            </a:pPr>
            <a:r>
              <a:rPr sz="1425" b="0">
                <a:solidFill>
                  <a:srgbClr val="D9E4F0"/>
                </a:solidFill>
                <a:latin typeface="Times New Roman"/>
                <a:ea typeface="Times New Roman"/>
                <a:cs typeface="Times New Roman"/>
              </a:rPr>
              <a:t>Результат демонстратора,</a:t>
            </a:r>
          </a:p>
          <a:p>
            <a:pPr algn="l">
              <a:buNone/>
              <a:defRPr sz="1425" b="0">
                <a:solidFill>
                  <a:srgbClr val="D9E4F0"/>
                </a:solidFill>
              </a:defRPr>
            </a:pPr>
            <a:r>
              <a:rPr sz="1425" b="0">
                <a:solidFill>
                  <a:srgbClr val="D9E4F0"/>
                </a:solidFill>
                <a:latin typeface="Times New Roman"/>
                <a:ea typeface="Times New Roman"/>
                <a:cs typeface="Times New Roman"/>
              </a:rPr>
              <a:t>не дані експлуатації.</a:t>
            </a:r>
          </a:p>
        </p:txBody>
      </p:sp>
      <p:sp>
        <p:nvSpPr>
          <p:cNvPr id="19" name="s5-kpis">
            <a:extLst>
              <a:ext uri="{FF2B5EF4-FFF2-40B4-BE49-F238E27FC236}">
                <a16:creationId xmlns:a16="http://schemas.microsoft.com/office/drawing/2014/main" id="{4C9D2838-32E5-48D0-BA77-0851917DE2B5}"/>
              </a:ext>
            </a:extLst>
          </p:cNvPr>
          <p:cNvSpPr>
            <a:spLocks noGrp="1"/>
          </p:cNvSpPr>
          <p:nvPr/>
        </p:nvSpPr>
        <p:spPr>
          <a:xfrm>
            <a:off x="400050" y="5791200"/>
            <a:ext cx="1104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1">
                <a:solidFill>
                  <a:srgbClr val="138A63"/>
                </a:solidFill>
              </a:defRPr>
            </a:pPr>
            <a:r>
              <a:rPr sz="1350" b="1">
                <a:solidFill>
                  <a:srgbClr val="138A63"/>
                </a:solidFill>
              </a:rPr>
              <a:t>РОЗРАХУНОК — ДО 30 с · 30 ВАРІАНТІВ · БЕЗ АВТОМАТИЧНИХ КОМАНД · ЗНЕОСОБЛЕНІ ДАНІ</a:t>
            </a:r>
          </a:p>
        </p:txBody>
      </p:sp>
      <p:graphicFrame>
        <p:nvGraphicFramePr>
          <p:cNvPr id="33" name="Chart"/>
          <p:cNvGraphicFramePr/>
          <p:nvPr/>
        </p:nvGraphicFramePr>
        <p:xfrm>
          <a:off x="400050" y="2305050"/>
          <a:ext cx="7334250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41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ction-4">
            <a:extLst>
              <a:ext uri="{FF2B5EF4-FFF2-40B4-BE49-F238E27FC236}">
                <a16:creationId xmlns:a16="http://schemas.microsoft.com/office/drawing/2014/main" id="{F26344BA-F6DA-4D91-9CB9-55865E56DF72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>
                <a:solidFill>
                  <a:srgbClr val="2F80ED"/>
                </a:solidFill>
              </a:defRPr>
            </a:pPr>
            <a:r>
              <a:rPr sz="10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ЗАПИТ НА INNOTRANS</a:t>
            </a:r>
          </a:p>
        </p:txBody>
      </p:sp>
      <p:sp>
        <p:nvSpPr>
          <p:cNvPr id="2" name="brand-4">
            <a:extLst>
              <a:ext uri="{FF2B5EF4-FFF2-40B4-BE49-F238E27FC236}">
                <a16:creationId xmlns:a16="http://schemas.microsoft.com/office/drawing/2014/main" id="{C1F074A7-1C5F-4520-982A-9989FD2BA244}"/>
              </a:ext>
            </a:extLst>
          </p:cNvPr>
          <p:cNvSpPr>
            <a:spLocks noGrp="1"/>
          </p:cNvSpPr>
          <p:nvPr/>
        </p:nvSpPr>
        <p:spPr>
          <a:xfrm>
            <a:off x="9667875" y="2667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1">
                <a:solidFill>
                  <a:srgbClr val="68727E"/>
                </a:solidFill>
              </a:defRPr>
            </a:pP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INNOTRANS 2026</a:t>
            </a:r>
          </a:p>
        </p:txBody>
      </p:sp>
      <p:sp>
        <p:nvSpPr>
          <p:cNvPr id="3" name="top-rule-4">
            <a:extLst>
              <a:ext uri="{FF2B5EF4-FFF2-40B4-BE49-F238E27FC236}">
                <a16:creationId xmlns:a16="http://schemas.microsoft.com/office/drawing/2014/main" id="{9ADD5309-DDB6-407F-9070-0A12998204D2}"/>
              </a:ext>
            </a:extLst>
          </p:cNvPr>
          <p:cNvSpPr>
            <a:spLocks noGrp="1"/>
          </p:cNvSpPr>
          <p:nvPr/>
        </p:nvSpPr>
        <p:spPr>
          <a:xfrm>
            <a:off x="400050" y="590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age-4">
            <a:extLst>
              <a:ext uri="{FF2B5EF4-FFF2-40B4-BE49-F238E27FC236}">
                <a16:creationId xmlns:a16="http://schemas.microsoft.com/office/drawing/2014/main" id="{0008B88B-09AD-45F7-8453-EA76F53A469B}"/>
              </a:ext>
            </a:extLst>
          </p:cNvPr>
          <p:cNvSpPr>
            <a:spLocks noGrp="1"/>
          </p:cNvSpPr>
          <p:nvPr/>
        </p:nvSpPr>
        <p:spPr>
          <a:xfrm>
            <a:off x="1133475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75" b="0">
                <a:solidFill>
                  <a:srgbClr val="68727E"/>
                </a:solidFill>
              </a:defRPr>
            </a:pPr>
            <a:r>
              <a:rPr sz="975" b="0">
                <a:solidFill>
                  <a:srgbClr val="68727E"/>
                </a:solidFill>
              </a:rPr>
              <a:t>5</a:t>
            </a:r>
          </a:p>
        </p:txBody>
      </p:sp>
      <p:sp>
        <p:nvSpPr>
          <p:cNvPr id="5" name="s4-title">
            <a:extLst>
              <a:ext uri="{FF2B5EF4-FFF2-40B4-BE49-F238E27FC236}">
                <a16:creationId xmlns:a16="http://schemas.microsoft.com/office/drawing/2014/main" id="{1D08D4F9-35E4-48FB-84BC-CCCE06C9D31D}"/>
              </a:ext>
            </a:extLst>
          </p:cNvPr>
          <p:cNvSpPr>
            <a:spLocks noGrp="1"/>
          </p:cNvSpPr>
          <p:nvPr/>
        </p:nvSpPr>
        <p:spPr>
          <a:xfrm>
            <a:off x="400050" y="742950"/>
            <a:ext cx="11144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На InnoTrans шукаємо відповіді</a:t>
            </a:r>
          </a:p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для безпечного пілота</a:t>
            </a:r>
          </a:p>
        </p:txBody>
      </p:sp>
      <p:sp>
        <p:nvSpPr>
          <p:cNvPr id="6" name="s4-intro">
            <a:extLst>
              <a:ext uri="{FF2B5EF4-FFF2-40B4-BE49-F238E27FC236}">
                <a16:creationId xmlns:a16="http://schemas.microsoft.com/office/drawing/2014/main" id="{4292E85C-A01B-49A6-BCB3-8D1787D9B3F5}"/>
              </a:ext>
            </a:extLst>
          </p:cNvPr>
          <p:cNvSpPr>
            <a:spLocks noGrp="1"/>
          </p:cNvSpPr>
          <p:nvPr/>
        </p:nvSpPr>
        <p:spPr>
          <a:xfrm>
            <a:off x="400050" y="1847850"/>
            <a:ext cx="1066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0">
                <a:solidFill>
                  <a:srgbClr val="68727E"/>
                </a:solidFill>
              </a:defRPr>
            </a:pPr>
            <a:r>
              <a:rPr sz="157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Кожна зустріч має дати практичне рішення, яке можна перевірити в умовах роботи УЗ.</a:t>
            </a:r>
          </a:p>
        </p:txBody>
      </p:sp>
      <p:sp>
        <p:nvSpPr>
          <p:cNvPr id="7" name="s4-rule-1">
            <a:extLst>
              <a:ext uri="{FF2B5EF4-FFF2-40B4-BE49-F238E27FC236}">
                <a16:creationId xmlns:a16="http://schemas.microsoft.com/office/drawing/2014/main" id="{F907BCED-A276-4562-B168-46F92D0895C0}"/>
              </a:ext>
            </a:extLst>
          </p:cNvPr>
          <p:cNvSpPr>
            <a:spLocks noGrp="1"/>
          </p:cNvSpPr>
          <p:nvPr/>
        </p:nvSpPr>
        <p:spPr>
          <a:xfrm>
            <a:off x="400050" y="2247900"/>
            <a:ext cx="5505450" cy="0"/>
          </a:xfrm>
          <a:prstGeom prst="line">
            <a:avLst/>
          </a:prstGeom>
          <a:noFill/>
          <a:ln w="19050">
            <a:solidFill>
              <a:srgbClr val="2F80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4-num-1">
            <a:extLst>
              <a:ext uri="{FF2B5EF4-FFF2-40B4-BE49-F238E27FC236}">
                <a16:creationId xmlns:a16="http://schemas.microsoft.com/office/drawing/2014/main" id="{E68B5871-F416-4695-9AF1-CC9B59271F39}"/>
              </a:ext>
            </a:extLst>
          </p:cNvPr>
          <p:cNvSpPr>
            <a:spLocks noGrp="1"/>
          </p:cNvSpPr>
          <p:nvPr/>
        </p:nvSpPr>
        <p:spPr>
          <a:xfrm>
            <a:off x="400050" y="2438400"/>
            <a:ext cx="55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F80ED"/>
                </a:solidFill>
              </a:defRPr>
            </a:pPr>
            <a:r>
              <a:rPr sz="13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01</a:t>
            </a:r>
          </a:p>
        </p:txBody>
      </p:sp>
      <p:sp>
        <p:nvSpPr>
          <p:cNvPr id="9" name="s4-item-title-1">
            <a:extLst>
              <a:ext uri="{FF2B5EF4-FFF2-40B4-BE49-F238E27FC236}">
                <a16:creationId xmlns:a16="http://schemas.microsoft.com/office/drawing/2014/main" id="{B1F5E8A1-76B4-4939-9E90-F259ABB13ACE}"/>
              </a:ext>
            </a:extLst>
          </p:cNvPr>
          <p:cNvSpPr>
            <a:spLocks noGrp="1"/>
          </p:cNvSpPr>
          <p:nvPr/>
        </p:nvSpPr>
        <p:spPr>
          <a:xfrm>
            <a:off x="1066800" y="24193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ДАНІ З ЧИННИХ</a:t>
            </a:r>
          </a:p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СИСТЕМ</a:t>
            </a:r>
          </a:p>
        </p:txBody>
      </p:sp>
      <p:sp>
        <p:nvSpPr>
          <p:cNvPr id="10" name="s4-item-body-1">
            <a:extLst>
              <a:ext uri="{FF2B5EF4-FFF2-40B4-BE49-F238E27FC236}">
                <a16:creationId xmlns:a16="http://schemas.microsoft.com/office/drawing/2014/main" id="{6080D23D-9FBA-4926-B2B4-9A85817AC281}"/>
              </a:ext>
            </a:extLst>
          </p:cNvPr>
          <p:cNvSpPr>
            <a:spLocks noGrp="1"/>
          </p:cNvSpPr>
          <p:nvPr/>
        </p:nvSpPr>
        <p:spPr>
          <a:xfrm>
            <a:off x="1066800" y="2914650"/>
            <a:ext cx="4667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8727E"/>
                </a:solidFill>
              </a:defRPr>
            </a:pPr>
            <a:r>
              <a:rPr sz="14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Які дані про поїзний стан, ГВР та обмеження можна безпечно отримувати лише для аналізу?</a:t>
            </a:r>
          </a:p>
        </p:txBody>
      </p:sp>
      <p:sp>
        <p:nvSpPr>
          <p:cNvPr id="11" name="s4-rule-2">
            <a:extLst>
              <a:ext uri="{FF2B5EF4-FFF2-40B4-BE49-F238E27FC236}">
                <a16:creationId xmlns:a16="http://schemas.microsoft.com/office/drawing/2014/main" id="{E5EC1976-C044-417E-BD88-4CC88B33296D}"/>
              </a:ext>
            </a:extLst>
          </p:cNvPr>
          <p:cNvSpPr>
            <a:spLocks noGrp="1"/>
          </p:cNvSpPr>
          <p:nvPr/>
        </p:nvSpPr>
        <p:spPr>
          <a:xfrm>
            <a:off x="6286500" y="2247900"/>
            <a:ext cx="5505450" cy="0"/>
          </a:xfrm>
          <a:prstGeom prst="line">
            <a:avLst/>
          </a:prstGeom>
          <a:noFill/>
          <a:ln w="19050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4-num-2">
            <a:extLst>
              <a:ext uri="{FF2B5EF4-FFF2-40B4-BE49-F238E27FC236}">
                <a16:creationId xmlns:a16="http://schemas.microsoft.com/office/drawing/2014/main" id="{38EDB2FA-895A-45FB-B68F-86E5C130A1F8}"/>
              </a:ext>
            </a:extLst>
          </p:cNvPr>
          <p:cNvSpPr>
            <a:spLocks noGrp="1"/>
          </p:cNvSpPr>
          <p:nvPr/>
        </p:nvSpPr>
        <p:spPr>
          <a:xfrm>
            <a:off x="6286500" y="2438400"/>
            <a:ext cx="55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F80ED"/>
                </a:solidFill>
              </a:defRPr>
            </a:pPr>
            <a:r>
              <a:rPr sz="13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02</a:t>
            </a:r>
          </a:p>
        </p:txBody>
      </p:sp>
      <p:sp>
        <p:nvSpPr>
          <p:cNvPr id="13" name="s4-item-title-2">
            <a:extLst>
              <a:ext uri="{FF2B5EF4-FFF2-40B4-BE49-F238E27FC236}">
                <a16:creationId xmlns:a16="http://schemas.microsoft.com/office/drawing/2014/main" id="{0F6BDD50-C301-4BA1-A6D7-969780C05C9A}"/>
              </a:ext>
            </a:extLst>
          </p:cNvPr>
          <p:cNvSpPr>
            <a:spLocks noGrp="1"/>
          </p:cNvSpPr>
          <p:nvPr/>
        </p:nvSpPr>
        <p:spPr>
          <a:xfrm>
            <a:off x="6953250" y="24193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ПОРІВНЯННЯ</a:t>
            </a:r>
          </a:p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ВАРІАНТІВ</a:t>
            </a:r>
          </a:p>
        </p:txBody>
      </p:sp>
      <p:sp>
        <p:nvSpPr>
          <p:cNvPr id="14" name="s4-item-body-2">
            <a:extLst>
              <a:ext uri="{FF2B5EF4-FFF2-40B4-BE49-F238E27FC236}">
                <a16:creationId xmlns:a16="http://schemas.microsoft.com/office/drawing/2014/main" id="{A6F00EAF-07AE-4C41-8C78-56EE357271F6}"/>
              </a:ext>
            </a:extLst>
          </p:cNvPr>
          <p:cNvSpPr>
            <a:spLocks noGrp="1"/>
          </p:cNvSpPr>
          <p:nvPr/>
        </p:nvSpPr>
        <p:spPr>
          <a:xfrm>
            <a:off x="6953250" y="2914650"/>
            <a:ext cx="4667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8727E"/>
                </a:solidFill>
              </a:defRPr>
            </a:pPr>
            <a:r>
              <a:rPr sz="14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Як європейські системи оцінюють наслідки для мережі, а не лише прогнозують затримку?</a:t>
            </a:r>
          </a:p>
        </p:txBody>
      </p:sp>
      <p:sp>
        <p:nvSpPr>
          <p:cNvPr id="15" name="s4-rule-3">
            <a:extLst>
              <a:ext uri="{FF2B5EF4-FFF2-40B4-BE49-F238E27FC236}">
                <a16:creationId xmlns:a16="http://schemas.microsoft.com/office/drawing/2014/main" id="{50D55567-D2B8-4EB6-A65A-D6EBD88A87C2}"/>
              </a:ext>
            </a:extLst>
          </p:cNvPr>
          <p:cNvSpPr>
            <a:spLocks noGrp="1"/>
          </p:cNvSpPr>
          <p:nvPr/>
        </p:nvSpPr>
        <p:spPr>
          <a:xfrm>
            <a:off x="400050" y="3829050"/>
            <a:ext cx="5505450" cy="0"/>
          </a:xfrm>
          <a:prstGeom prst="line">
            <a:avLst/>
          </a:prstGeom>
          <a:noFill/>
          <a:ln w="19050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4-num-3">
            <a:extLst>
              <a:ext uri="{FF2B5EF4-FFF2-40B4-BE49-F238E27FC236}">
                <a16:creationId xmlns:a16="http://schemas.microsoft.com/office/drawing/2014/main" id="{8B0AA821-915C-4A6B-9838-39B4590631B4}"/>
              </a:ext>
            </a:extLst>
          </p:cNvPr>
          <p:cNvSpPr>
            <a:spLocks noGrp="1"/>
          </p:cNvSpPr>
          <p:nvPr/>
        </p:nvSpPr>
        <p:spPr>
          <a:xfrm>
            <a:off x="400050" y="4019550"/>
            <a:ext cx="55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F80ED"/>
                </a:solidFill>
              </a:defRPr>
            </a:pPr>
            <a:r>
              <a:rPr sz="13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03</a:t>
            </a:r>
          </a:p>
        </p:txBody>
      </p:sp>
      <p:sp>
        <p:nvSpPr>
          <p:cNvPr id="17" name="s4-item-title-3">
            <a:extLst>
              <a:ext uri="{FF2B5EF4-FFF2-40B4-BE49-F238E27FC236}">
                <a16:creationId xmlns:a16="http://schemas.microsoft.com/office/drawing/2014/main" id="{91C86ADE-E067-4454-A41B-85D718FAED9E}"/>
              </a:ext>
            </a:extLst>
          </p:cNvPr>
          <p:cNvSpPr>
            <a:spLocks noGrp="1"/>
          </p:cNvSpPr>
          <p:nvPr/>
        </p:nvSpPr>
        <p:spPr>
          <a:xfrm>
            <a:off x="1066800" y="40005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НЕПОВНІ ДАНІ</a:t>
            </a:r>
          </a:p>
        </p:txBody>
      </p:sp>
      <p:sp>
        <p:nvSpPr>
          <p:cNvPr id="18" name="s4-item-body-3">
            <a:extLst>
              <a:ext uri="{FF2B5EF4-FFF2-40B4-BE49-F238E27FC236}">
                <a16:creationId xmlns:a16="http://schemas.microsoft.com/office/drawing/2014/main" id="{27DE500C-412E-46F2-946E-F63D68C87373}"/>
              </a:ext>
            </a:extLst>
          </p:cNvPr>
          <p:cNvSpPr>
            <a:spLocks noGrp="1"/>
          </p:cNvSpPr>
          <p:nvPr/>
        </p:nvSpPr>
        <p:spPr>
          <a:xfrm>
            <a:off x="1066800" y="4495800"/>
            <a:ext cx="4667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8727E"/>
                </a:solidFill>
              </a:defRPr>
            </a:pPr>
            <a:r>
              <a:rPr sz="14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Як показувати диспетчеру невідомий час відновлення, припущення та рівень ризику?</a:t>
            </a:r>
          </a:p>
        </p:txBody>
      </p:sp>
      <p:sp>
        <p:nvSpPr>
          <p:cNvPr id="19" name="s4-rule-4">
            <a:extLst>
              <a:ext uri="{FF2B5EF4-FFF2-40B4-BE49-F238E27FC236}">
                <a16:creationId xmlns:a16="http://schemas.microsoft.com/office/drawing/2014/main" id="{21B28952-E563-46E4-B293-5E2118F2F799}"/>
              </a:ext>
            </a:extLst>
          </p:cNvPr>
          <p:cNvSpPr>
            <a:spLocks noGrp="1"/>
          </p:cNvSpPr>
          <p:nvPr/>
        </p:nvSpPr>
        <p:spPr>
          <a:xfrm>
            <a:off x="6286500" y="3829050"/>
            <a:ext cx="5505450" cy="0"/>
          </a:xfrm>
          <a:prstGeom prst="line">
            <a:avLst/>
          </a:prstGeom>
          <a:noFill/>
          <a:ln w="19050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4-num-4">
            <a:extLst>
              <a:ext uri="{FF2B5EF4-FFF2-40B4-BE49-F238E27FC236}">
                <a16:creationId xmlns:a16="http://schemas.microsoft.com/office/drawing/2014/main" id="{16D0AB55-2697-4D70-A388-C55974CA84B8}"/>
              </a:ext>
            </a:extLst>
          </p:cNvPr>
          <p:cNvSpPr>
            <a:spLocks noGrp="1"/>
          </p:cNvSpPr>
          <p:nvPr/>
        </p:nvSpPr>
        <p:spPr>
          <a:xfrm>
            <a:off x="6286500" y="4019550"/>
            <a:ext cx="55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F80ED"/>
                </a:solidFill>
              </a:defRPr>
            </a:pPr>
            <a:r>
              <a:rPr sz="13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04</a:t>
            </a:r>
          </a:p>
        </p:txBody>
      </p:sp>
      <p:sp>
        <p:nvSpPr>
          <p:cNvPr id="21" name="s4-item-title-4">
            <a:extLst>
              <a:ext uri="{FF2B5EF4-FFF2-40B4-BE49-F238E27FC236}">
                <a16:creationId xmlns:a16="http://schemas.microsoft.com/office/drawing/2014/main" id="{B93AD8DF-EA00-4BBB-A4B9-D74283EEDA51}"/>
              </a:ext>
            </a:extLst>
          </p:cNvPr>
          <p:cNvSpPr>
            <a:spLocks noGrp="1"/>
          </p:cNvSpPr>
          <p:nvPr/>
        </p:nvSpPr>
        <p:spPr>
          <a:xfrm>
            <a:off x="6953250" y="40005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ПЕРЕВІРКА БЕЗ</a:t>
            </a:r>
          </a:p>
          <a:p>
            <a:pPr algn="l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ВПЛИВУ НА РУХ</a:t>
            </a:r>
          </a:p>
        </p:txBody>
      </p:sp>
      <p:sp>
        <p:nvSpPr>
          <p:cNvPr id="22" name="s4-item-body-4">
            <a:extLst>
              <a:ext uri="{FF2B5EF4-FFF2-40B4-BE49-F238E27FC236}">
                <a16:creationId xmlns:a16="http://schemas.microsoft.com/office/drawing/2014/main" id="{FBA799FC-43F8-4C84-A490-803C61B22704}"/>
              </a:ext>
            </a:extLst>
          </p:cNvPr>
          <p:cNvSpPr>
            <a:spLocks noGrp="1"/>
          </p:cNvSpPr>
          <p:nvPr/>
        </p:nvSpPr>
        <p:spPr>
          <a:xfrm>
            <a:off x="6953250" y="4495800"/>
            <a:ext cx="4667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8727E"/>
                </a:solidFill>
              </a:defRPr>
            </a:pPr>
            <a:r>
              <a:rPr sz="1425" b="0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Як випробувати рекомендації на змодельованих і знеособлених архівних ситуаціях?</a:t>
            </a:r>
          </a:p>
        </p:txBody>
      </p:sp>
      <p:sp>
        <p:nvSpPr>
          <p:cNvPr id="23" name="s4-exhibitors">
            <a:extLst>
              <a:ext uri="{FF2B5EF4-FFF2-40B4-BE49-F238E27FC236}">
                <a16:creationId xmlns:a16="http://schemas.microsoft.com/office/drawing/2014/main" id="{4FAD0AE5-919D-4793-A8C3-A58556F13304}"/>
              </a:ext>
            </a:extLst>
          </p:cNvPr>
          <p:cNvSpPr>
            <a:spLocks noGrp="1"/>
          </p:cNvSpPr>
          <p:nvPr/>
        </p:nvSpPr>
        <p:spPr>
          <a:xfrm>
            <a:off x="400050" y="5600700"/>
            <a:ext cx="11391900" cy="552450"/>
          </a:xfrm>
          <a:prstGeom prst="rect">
            <a:avLst/>
          </a:prstGeom>
          <a:solidFill>
            <a:srgbClr val="10233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4-exhibitors-text">
            <a:extLst>
              <a:ext uri="{FF2B5EF4-FFF2-40B4-BE49-F238E27FC236}">
                <a16:creationId xmlns:a16="http://schemas.microsoft.com/office/drawing/2014/main" id="{FA106A70-49BA-4480-A5D7-5A026FC020E7}"/>
              </a:ext>
            </a:extLst>
          </p:cNvPr>
          <p:cNvSpPr>
            <a:spLocks noGrp="1"/>
          </p:cNvSpPr>
          <p:nvPr/>
        </p:nvSpPr>
        <p:spPr>
          <a:xfrm>
            <a:off x="590550" y="5743575"/>
            <a:ext cx="933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ЦІЛЬОВІ ЗУСТРІЧІ:  SIEMENS MOBILITY · ALSTOM · WABTEC · TRACSIS · PROVER TECHNOLOGY</a:t>
            </a:r>
          </a:p>
        </p:txBody>
      </p:sp>
      <p:pic>
        <p:nvPicPr>
          <p:cNvPr id="51" name="s4-berlin-im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0" y="5610225"/>
            <a:ext cx="15049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4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ection-6">
            <a:extLst>
              <a:ext uri="{FF2B5EF4-FFF2-40B4-BE49-F238E27FC236}">
                <a16:creationId xmlns:a16="http://schemas.microsoft.com/office/drawing/2014/main" id="{6AF9FE70-BDE9-4440-B4DB-AB9A817C56CC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50" b="1">
                <a:solidFill>
                  <a:srgbClr val="2F80ED"/>
                </a:solidFill>
              </a:defRPr>
            </a:pPr>
            <a:r>
              <a:rPr sz="1050" b="1">
                <a:solidFill>
                  <a:srgbClr val="2F80ED"/>
                </a:solidFill>
                <a:latin typeface="Times New Roman"/>
                <a:ea typeface="Times New Roman"/>
                <a:cs typeface="Times New Roman"/>
              </a:rPr>
              <a:t>ОЧІКУВАНИЙ РЕЗУЛЬТАТ ДЛЯ УЗ</a:t>
            </a:r>
          </a:p>
        </p:txBody>
      </p:sp>
      <p:sp>
        <p:nvSpPr>
          <p:cNvPr id="2" name="brand-6">
            <a:extLst>
              <a:ext uri="{FF2B5EF4-FFF2-40B4-BE49-F238E27FC236}">
                <a16:creationId xmlns:a16="http://schemas.microsoft.com/office/drawing/2014/main" id="{252E8093-AF82-4472-9AE6-23347CE497B5}"/>
              </a:ext>
            </a:extLst>
          </p:cNvPr>
          <p:cNvSpPr>
            <a:spLocks noGrp="1"/>
          </p:cNvSpPr>
          <p:nvPr/>
        </p:nvSpPr>
        <p:spPr>
          <a:xfrm>
            <a:off x="9667875" y="2667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050" b="1">
                <a:solidFill>
                  <a:srgbClr val="68727E"/>
                </a:solidFill>
              </a:defRPr>
            </a:pPr>
            <a:r>
              <a:rPr sz="1050" b="1">
                <a:solidFill>
                  <a:srgbClr val="68727E"/>
                </a:solidFill>
                <a:latin typeface="Times New Roman"/>
                <a:ea typeface="Times New Roman"/>
                <a:cs typeface="Times New Roman"/>
              </a:rPr>
              <a:t>INNOTRANS 2026</a:t>
            </a:r>
          </a:p>
        </p:txBody>
      </p:sp>
      <p:sp>
        <p:nvSpPr>
          <p:cNvPr id="3" name="top-rule-6">
            <a:extLst>
              <a:ext uri="{FF2B5EF4-FFF2-40B4-BE49-F238E27FC236}">
                <a16:creationId xmlns:a16="http://schemas.microsoft.com/office/drawing/2014/main" id="{339D6FBC-5FA0-4DA2-A5F3-1156352F2577}"/>
              </a:ext>
            </a:extLst>
          </p:cNvPr>
          <p:cNvSpPr>
            <a:spLocks noGrp="1"/>
          </p:cNvSpPr>
          <p:nvPr/>
        </p:nvSpPr>
        <p:spPr>
          <a:xfrm>
            <a:off x="400050" y="590550"/>
            <a:ext cx="11391900" cy="0"/>
          </a:xfrm>
          <a:prstGeom prst="line">
            <a:avLst/>
          </a:prstGeom>
          <a:noFill/>
          <a:ln w="14288">
            <a:solidFill>
              <a:srgbClr val="111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age-6">
            <a:extLst>
              <a:ext uri="{FF2B5EF4-FFF2-40B4-BE49-F238E27FC236}">
                <a16:creationId xmlns:a16="http://schemas.microsoft.com/office/drawing/2014/main" id="{24140340-E9DD-4A00-AE0E-398C2329F85F}"/>
              </a:ext>
            </a:extLst>
          </p:cNvPr>
          <p:cNvSpPr>
            <a:spLocks noGrp="1"/>
          </p:cNvSpPr>
          <p:nvPr/>
        </p:nvSpPr>
        <p:spPr>
          <a:xfrm>
            <a:off x="1133475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975" b="0">
                <a:solidFill>
                  <a:srgbClr val="68727E"/>
                </a:solidFill>
              </a:defRPr>
            </a:pPr>
            <a:r>
              <a:rPr sz="975" b="0">
                <a:solidFill>
                  <a:srgbClr val="68727E"/>
                </a:solidFill>
              </a:rPr>
              <a:t>7</a:t>
            </a:r>
          </a:p>
        </p:txBody>
      </p:sp>
      <p:sp>
        <p:nvSpPr>
          <p:cNvPr id="5" name="s6-title">
            <a:extLst>
              <a:ext uri="{FF2B5EF4-FFF2-40B4-BE49-F238E27FC236}">
                <a16:creationId xmlns:a16="http://schemas.microsoft.com/office/drawing/2014/main" id="{EB1136BD-DB4D-45AE-B771-72912B8DB652}"/>
              </a:ext>
            </a:extLst>
          </p:cNvPr>
          <p:cNvSpPr>
            <a:spLocks noGrp="1"/>
          </p:cNvSpPr>
          <p:nvPr/>
        </p:nvSpPr>
        <p:spPr>
          <a:xfrm>
            <a:off x="400050" y="74295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Після InnoTrans — готовий план</a:t>
            </a:r>
          </a:p>
          <a:p>
            <a:pPr algn="l">
              <a:buNone/>
              <a:defRPr sz="3525" b="1">
                <a:solidFill>
                  <a:srgbClr val="111820"/>
                </a:solidFill>
              </a:defRPr>
            </a:pPr>
            <a:r>
              <a:rPr sz="3525" b="1">
                <a:solidFill>
                  <a:srgbClr val="111820"/>
                </a:solidFill>
              </a:rPr>
              <a:t>безпечного пілотування</a:t>
            </a:r>
          </a:p>
        </p:txBody>
      </p:sp>
      <p:sp>
        <p:nvSpPr>
          <p:cNvPr id="6" name="s6-intro">
            <a:extLst>
              <a:ext uri="{FF2B5EF4-FFF2-40B4-BE49-F238E27FC236}">
                <a16:creationId xmlns:a16="http://schemas.microsoft.com/office/drawing/2014/main" id="{32D45566-8AEF-4DA9-B6AB-B5E19F0CF4AA}"/>
              </a:ext>
            </a:extLst>
          </p:cNvPr>
          <p:cNvSpPr>
            <a:spLocks noGrp="1"/>
          </p:cNvSpPr>
          <p:nvPr/>
        </p:nvSpPr>
        <p:spPr>
          <a:xfrm>
            <a:off x="400050" y="1905000"/>
            <a:ext cx="1104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68727E"/>
                </a:solidFill>
              </a:defRPr>
            </a:pPr>
            <a:r>
              <a:rPr sz="1500" b="0" dirty="0" err="1">
                <a:solidFill>
                  <a:srgbClr val="68727E"/>
                </a:solidFill>
              </a:rPr>
              <a:t>Не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нове</a:t>
            </a:r>
            <a:r>
              <a:rPr sz="1500" b="0" dirty="0">
                <a:solidFill>
                  <a:srgbClr val="68727E"/>
                </a:solidFill>
              </a:rPr>
              <a:t> АРМ і </a:t>
            </a:r>
            <a:r>
              <a:rPr sz="1500" b="0" dirty="0" err="1">
                <a:solidFill>
                  <a:srgbClr val="68727E"/>
                </a:solidFill>
              </a:rPr>
              <a:t>не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автоматичний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диспетчер</a:t>
            </a:r>
            <a:r>
              <a:rPr sz="1500" b="0" dirty="0">
                <a:solidFill>
                  <a:srgbClr val="68727E"/>
                </a:solidFill>
              </a:rPr>
              <a:t>, а </a:t>
            </a:r>
            <a:r>
              <a:rPr sz="1500" b="0" dirty="0" err="1">
                <a:solidFill>
                  <a:srgbClr val="68727E"/>
                </a:solidFill>
              </a:rPr>
              <a:t>перевірений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порядок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випробування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модуля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підтримки</a:t>
            </a:r>
            <a:r>
              <a:rPr sz="1500" b="0" dirty="0">
                <a:solidFill>
                  <a:srgbClr val="68727E"/>
                </a:solidFill>
              </a:rPr>
              <a:t> </a:t>
            </a:r>
            <a:r>
              <a:rPr sz="1500" b="0" dirty="0" err="1">
                <a:solidFill>
                  <a:srgbClr val="68727E"/>
                </a:solidFill>
              </a:rPr>
              <a:t>рішень</a:t>
            </a:r>
            <a:r>
              <a:rPr sz="1500" b="0" dirty="0">
                <a:solidFill>
                  <a:srgbClr val="68727E"/>
                </a:solidFill>
              </a:rPr>
              <a:t>.</a:t>
            </a:r>
          </a:p>
        </p:txBody>
      </p:sp>
      <p:sp>
        <p:nvSpPr>
          <p:cNvPr id="7" name="s6-team">
            <a:extLst>
              <a:ext uri="{FF2B5EF4-FFF2-40B4-BE49-F238E27FC236}">
                <a16:creationId xmlns:a16="http://schemas.microsoft.com/office/drawing/2014/main" id="{B3954FE0-79CF-4551-BA1D-3732D9D0EF50}"/>
              </a:ext>
            </a:extLst>
          </p:cNvPr>
          <p:cNvSpPr>
            <a:spLocks noGrp="1"/>
          </p:cNvSpPr>
          <p:nvPr/>
        </p:nvSpPr>
        <p:spPr>
          <a:xfrm>
            <a:off x="400050" y="2247900"/>
            <a:ext cx="6800850" cy="3295650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6-team-title">
            <a:extLst>
              <a:ext uri="{FF2B5EF4-FFF2-40B4-BE49-F238E27FC236}">
                <a16:creationId xmlns:a16="http://schemas.microsoft.com/office/drawing/2014/main" id="{F9D91176-CA10-4553-B326-E39E5E1E4672}"/>
              </a:ext>
            </a:extLst>
          </p:cNvPr>
          <p:cNvSpPr>
            <a:spLocks noGrp="1"/>
          </p:cNvSpPr>
          <p:nvPr/>
        </p:nvSpPr>
        <p:spPr>
          <a:xfrm>
            <a:off x="685800" y="2495550"/>
            <a:ext cx="581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F80ED"/>
                </a:solidFill>
              </a:defRPr>
            </a:pPr>
            <a:r>
              <a:rPr sz="1350" b="1">
                <a:solidFill>
                  <a:srgbClr val="2F80ED"/>
                </a:solidFill>
              </a:rPr>
              <a:t>ЩО ПІДГОТУЄ КОМАНДА</a:t>
            </a:r>
          </a:p>
        </p:txBody>
      </p:sp>
      <p:sp>
        <p:nvSpPr>
          <p:cNvPr id="9" name="s6-role-1">
            <a:extLst>
              <a:ext uri="{FF2B5EF4-FFF2-40B4-BE49-F238E27FC236}">
                <a16:creationId xmlns:a16="http://schemas.microsoft.com/office/drawing/2014/main" id="{4691491B-E574-4EE1-9685-95E29DEC9440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>
                <a:solidFill>
                  <a:srgbClr val="2F80ED"/>
                </a:solidFill>
              </a:defRPr>
            </a:pPr>
            <a:r>
              <a:rPr sz="1125" b="1">
                <a:solidFill>
                  <a:srgbClr val="2F80ED"/>
                </a:solidFill>
              </a:rPr>
              <a:t>ДАНІ</a:t>
            </a:r>
          </a:p>
        </p:txBody>
      </p:sp>
      <p:sp>
        <p:nvSpPr>
          <p:cNvPr id="10" name="s6-name-1">
            <a:extLst>
              <a:ext uri="{FF2B5EF4-FFF2-40B4-BE49-F238E27FC236}">
                <a16:creationId xmlns:a16="http://schemas.microsoft.com/office/drawing/2014/main" id="{BB77B794-1969-47A8-87ED-C96A00BF70F3}"/>
              </a:ext>
            </a:extLst>
          </p:cNvPr>
          <p:cNvSpPr>
            <a:spLocks noGrp="1"/>
          </p:cNvSpPr>
          <p:nvPr/>
        </p:nvSpPr>
        <p:spPr>
          <a:xfrm>
            <a:off x="3257550" y="30670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111820"/>
                </a:solidFill>
              </a:defRPr>
            </a:pPr>
            <a:r>
              <a:rPr sz="1425" b="0">
                <a:solidFill>
                  <a:srgbClr val="111820"/>
                </a:solidFill>
              </a:rPr>
              <a:t>дані АРМ ДНЦ / МДЦ-У</a:t>
            </a:r>
          </a:p>
        </p:txBody>
      </p:sp>
      <p:sp>
        <p:nvSpPr>
          <p:cNvPr id="11" name="s6-role-2">
            <a:extLst>
              <a:ext uri="{FF2B5EF4-FFF2-40B4-BE49-F238E27FC236}">
                <a16:creationId xmlns:a16="http://schemas.microsoft.com/office/drawing/2014/main" id="{E4FF18D7-6701-4F91-95B4-D41ED1F0CFD4}"/>
              </a:ext>
            </a:extLst>
          </p:cNvPr>
          <p:cNvSpPr>
            <a:spLocks noGrp="1"/>
          </p:cNvSpPr>
          <p:nvPr/>
        </p:nvSpPr>
        <p:spPr>
          <a:xfrm>
            <a:off x="685800" y="36957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>
                <a:solidFill>
                  <a:srgbClr val="2F80ED"/>
                </a:solidFill>
              </a:defRPr>
            </a:pPr>
            <a:r>
              <a:rPr sz="1125" b="1">
                <a:solidFill>
                  <a:srgbClr val="2F80ED"/>
                </a:solidFill>
              </a:rPr>
              <a:t>СЦЕНАРІЇ</a:t>
            </a:r>
          </a:p>
        </p:txBody>
      </p:sp>
      <p:sp>
        <p:nvSpPr>
          <p:cNvPr id="12" name="s6-name-2">
            <a:extLst>
              <a:ext uri="{FF2B5EF4-FFF2-40B4-BE49-F238E27FC236}">
                <a16:creationId xmlns:a16="http://schemas.microsoft.com/office/drawing/2014/main" id="{BE19FF5E-76EA-424E-B431-7C1CE5E47C7A}"/>
              </a:ext>
            </a:extLst>
          </p:cNvPr>
          <p:cNvSpPr>
            <a:spLocks noGrp="1"/>
          </p:cNvSpPr>
          <p:nvPr/>
        </p:nvSpPr>
        <p:spPr>
          <a:xfrm>
            <a:off x="3257550" y="369570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111820"/>
                </a:solidFill>
              </a:defRPr>
            </a:pPr>
            <a:r>
              <a:rPr sz="1425" b="0">
                <a:solidFill>
                  <a:srgbClr val="111820"/>
                </a:solidFill>
              </a:rPr>
              <a:t>бібліотека масштабних збоїв</a:t>
            </a:r>
          </a:p>
        </p:txBody>
      </p:sp>
      <p:sp>
        <p:nvSpPr>
          <p:cNvPr id="13" name="s6-role-3">
            <a:extLst>
              <a:ext uri="{FF2B5EF4-FFF2-40B4-BE49-F238E27FC236}">
                <a16:creationId xmlns:a16="http://schemas.microsoft.com/office/drawing/2014/main" id="{40BD05FC-4979-4D35-BE09-13D74638BF2D}"/>
              </a:ext>
            </a:extLst>
          </p:cNvPr>
          <p:cNvSpPr>
            <a:spLocks noGrp="1"/>
          </p:cNvSpPr>
          <p:nvPr/>
        </p:nvSpPr>
        <p:spPr>
          <a:xfrm>
            <a:off x="685800" y="43243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>
                <a:solidFill>
                  <a:srgbClr val="2F80ED"/>
                </a:solidFill>
              </a:defRPr>
            </a:pPr>
            <a:r>
              <a:rPr sz="1125" b="1">
                <a:solidFill>
                  <a:srgbClr val="2F80ED"/>
                </a:solidFill>
              </a:rPr>
              <a:t>ПЕРЕВІРКА</a:t>
            </a:r>
          </a:p>
        </p:txBody>
      </p:sp>
      <p:sp>
        <p:nvSpPr>
          <p:cNvPr id="14" name="s6-name-3">
            <a:extLst>
              <a:ext uri="{FF2B5EF4-FFF2-40B4-BE49-F238E27FC236}">
                <a16:creationId xmlns:a16="http://schemas.microsoft.com/office/drawing/2014/main" id="{928AA020-72F9-4861-97CC-237BE2A18EE7}"/>
              </a:ext>
            </a:extLst>
          </p:cNvPr>
          <p:cNvSpPr>
            <a:spLocks noGrp="1"/>
          </p:cNvSpPr>
          <p:nvPr/>
        </p:nvSpPr>
        <p:spPr>
          <a:xfrm>
            <a:off x="3257550" y="43243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111820"/>
                </a:solidFill>
              </a:defRPr>
            </a:pPr>
            <a:r>
              <a:rPr sz="1425" b="0">
                <a:solidFill>
                  <a:srgbClr val="111820"/>
                </a:solidFill>
              </a:rPr>
              <a:t>паралельна перевірка без команд</a:t>
            </a:r>
          </a:p>
        </p:txBody>
      </p:sp>
      <p:sp>
        <p:nvSpPr>
          <p:cNvPr id="15" name="s6-role-4">
            <a:extLst>
              <a:ext uri="{FF2B5EF4-FFF2-40B4-BE49-F238E27FC236}">
                <a16:creationId xmlns:a16="http://schemas.microsoft.com/office/drawing/2014/main" id="{1FB51CDA-C9BE-4C78-9DF0-74E40955F693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 b="1">
                <a:solidFill>
                  <a:srgbClr val="2F80ED"/>
                </a:solidFill>
              </a:defRPr>
            </a:pPr>
            <a:r>
              <a:rPr sz="1125" b="1">
                <a:solidFill>
                  <a:srgbClr val="2F80ED"/>
                </a:solidFill>
              </a:rPr>
              <a:t>ПОКАЗНИКИ</a:t>
            </a:r>
          </a:p>
        </p:txBody>
      </p:sp>
      <p:sp>
        <p:nvSpPr>
          <p:cNvPr id="16" name="s6-name-4">
            <a:extLst>
              <a:ext uri="{FF2B5EF4-FFF2-40B4-BE49-F238E27FC236}">
                <a16:creationId xmlns:a16="http://schemas.microsoft.com/office/drawing/2014/main" id="{2589FA55-5D15-4405-95BF-0453B4FE9EA3}"/>
              </a:ext>
            </a:extLst>
          </p:cNvPr>
          <p:cNvSpPr>
            <a:spLocks noGrp="1"/>
          </p:cNvSpPr>
          <p:nvPr/>
        </p:nvSpPr>
        <p:spPr>
          <a:xfrm>
            <a:off x="3257550" y="495300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111820"/>
                </a:solidFill>
              </a:defRPr>
            </a:pPr>
            <a:r>
              <a:rPr sz="1425" b="0">
                <a:solidFill>
                  <a:srgbClr val="111820"/>
                </a:solidFill>
              </a:rPr>
              <a:t>час, затримки, допустимість</a:t>
            </a:r>
          </a:p>
        </p:txBody>
      </p:sp>
      <p:sp>
        <p:nvSpPr>
          <p:cNvPr id="17" name="s6-output">
            <a:extLst>
              <a:ext uri="{FF2B5EF4-FFF2-40B4-BE49-F238E27FC236}">
                <a16:creationId xmlns:a16="http://schemas.microsoft.com/office/drawing/2014/main" id="{0DCABF34-CF38-49C8-A0A9-FBB72886CF79}"/>
              </a:ext>
            </a:extLst>
          </p:cNvPr>
          <p:cNvSpPr>
            <a:spLocks noGrp="1"/>
          </p:cNvSpPr>
          <p:nvPr/>
        </p:nvSpPr>
        <p:spPr>
          <a:xfrm>
            <a:off x="7581900" y="2247900"/>
            <a:ext cx="4210050" cy="3295650"/>
          </a:xfrm>
          <a:prstGeom prst="rect">
            <a:avLst/>
          </a:prstGeom>
          <a:solidFill>
            <a:srgbClr val="10233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2" name="s6-output-img"/>
          <p:cNvPicPr>
            <a:picLocks noChangeAspect="1"/>
          </p:cNvPicPr>
          <p:nvPr/>
        </p:nvPicPr>
        <p:blipFill>
          <a:blip r:embed="rId3"/>
          <a:srcRect l="15055" r="15055"/>
          <a:stretch>
            <a:fillRect/>
          </a:stretch>
        </p:blipFill>
        <p:spPr>
          <a:xfrm>
            <a:off x="7581900" y="2247900"/>
            <a:ext cx="4210050" cy="3295650"/>
          </a:xfrm>
          <a:prstGeom prst="rect">
            <a:avLst/>
          </a:prstGeom>
        </p:spPr>
      </p:pic>
      <p:sp>
        <p:nvSpPr>
          <p:cNvPr id="93" name="s6-output-scrim">
            <a:extLst>
              <a:ext uri="{FF2B5EF4-FFF2-40B4-BE49-F238E27FC236}">
                <a16:creationId xmlns:a16="http://schemas.microsoft.com/office/drawing/2014/main" id="{58BECDD3-2124-42AF-A00D-C94AD3E40CA4}"/>
              </a:ext>
            </a:extLst>
          </p:cNvPr>
          <p:cNvSpPr>
            <a:spLocks noGrp="1"/>
          </p:cNvSpPr>
          <p:nvPr/>
        </p:nvSpPr>
        <p:spPr>
          <a:xfrm>
            <a:off x="7581900" y="2247900"/>
            <a:ext cx="4210050" cy="3295650"/>
          </a:xfrm>
          <a:prstGeom prst="rect">
            <a:avLst/>
          </a:prstGeom>
          <a:solidFill>
            <a:srgbClr val="10233F">
              <a:alpha val="85098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6-output-kicker">
            <a:extLst>
              <a:ext uri="{FF2B5EF4-FFF2-40B4-BE49-F238E27FC236}">
                <a16:creationId xmlns:a16="http://schemas.microsoft.com/office/drawing/2014/main" id="{45ECB373-5CED-47D8-83ED-117DCD5BB656}"/>
              </a:ext>
            </a:extLst>
          </p:cNvPr>
          <p:cNvSpPr>
            <a:spLocks noGrp="1"/>
          </p:cNvSpPr>
          <p:nvPr/>
        </p:nvSpPr>
        <p:spPr>
          <a:xfrm>
            <a:off x="7867650" y="251460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 b="1">
                <a:solidFill>
                  <a:srgbClr val="6EC9FF"/>
                </a:solidFill>
              </a:defRPr>
            </a:pPr>
            <a:r>
              <a:rPr sz="1200" b="1">
                <a:solidFill>
                  <a:srgbClr val="6EC9FF"/>
                </a:solidFill>
                <a:latin typeface="Times New Roman"/>
                <a:ea typeface="Times New Roman"/>
                <a:cs typeface="Times New Roman"/>
              </a:rPr>
              <a:t>РЕЗУЛЬТАТ</a:t>
            </a:r>
          </a:p>
        </p:txBody>
      </p:sp>
      <p:sp>
        <p:nvSpPr>
          <p:cNvPr id="19" name="s6-output-title">
            <a:extLst>
              <a:ext uri="{FF2B5EF4-FFF2-40B4-BE49-F238E27FC236}">
                <a16:creationId xmlns:a16="http://schemas.microsoft.com/office/drawing/2014/main" id="{EEE0C897-70A2-4FEC-953B-0CF982C2B80F}"/>
              </a:ext>
            </a:extLst>
          </p:cNvPr>
          <p:cNvSpPr>
            <a:spLocks noGrp="1"/>
          </p:cNvSpPr>
          <p:nvPr/>
        </p:nvSpPr>
        <p:spPr>
          <a:xfrm>
            <a:off x="7867650" y="3000375"/>
            <a:ext cx="3429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ПІЛОТ,</a:t>
            </a:r>
          </a:p>
          <a:p>
            <a:pPr algn="l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ГОТОВИЙ ДО ПЕРЕВІРКИ</a:t>
            </a:r>
          </a:p>
        </p:txBody>
      </p:sp>
      <p:sp>
        <p:nvSpPr>
          <p:cNvPr id="20" name="s6-output-body">
            <a:extLst>
              <a:ext uri="{FF2B5EF4-FFF2-40B4-BE49-F238E27FC236}">
                <a16:creationId xmlns:a16="http://schemas.microsoft.com/office/drawing/2014/main" id="{5ED68EF8-B968-4757-930B-1C6604E937CE}"/>
              </a:ext>
            </a:extLst>
          </p:cNvPr>
          <p:cNvSpPr>
            <a:spLocks noGrp="1"/>
          </p:cNvSpPr>
          <p:nvPr/>
        </p:nvSpPr>
        <p:spPr>
          <a:xfrm>
            <a:off x="7867650" y="4095750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1  одна дільниця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2  один–два типи збоїв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3  знеособлені дані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4  рішення завжди за ДНЦ</a:t>
            </a:r>
          </a:p>
        </p:txBody>
      </p:sp>
      <p:sp>
        <p:nvSpPr>
          <p:cNvPr id="21" name="s6-final">
            <a:extLst>
              <a:ext uri="{FF2B5EF4-FFF2-40B4-BE49-F238E27FC236}">
                <a16:creationId xmlns:a16="http://schemas.microsoft.com/office/drawing/2014/main" id="{F533CC85-51F9-4D7D-A30C-505A03281FDD}"/>
              </a:ext>
            </a:extLst>
          </p:cNvPr>
          <p:cNvSpPr>
            <a:spLocks noGrp="1"/>
          </p:cNvSpPr>
          <p:nvPr/>
        </p:nvSpPr>
        <p:spPr>
          <a:xfrm>
            <a:off x="400050" y="5819775"/>
            <a:ext cx="11391900" cy="419100"/>
          </a:xfrm>
          <a:prstGeom prst="rect">
            <a:avLst/>
          </a:prstGeom>
          <a:solidFill>
            <a:srgbClr val="2F80E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6-final-text">
            <a:extLst>
              <a:ext uri="{FF2B5EF4-FFF2-40B4-BE49-F238E27FC236}">
                <a16:creationId xmlns:a16="http://schemas.microsoft.com/office/drawing/2014/main" id="{CA2542BC-099C-48B6-84DE-967D6B42160E}"/>
              </a:ext>
            </a:extLst>
          </p:cNvPr>
          <p:cNvSpPr>
            <a:spLocks noGrp="1"/>
          </p:cNvSpPr>
          <p:nvPr/>
        </p:nvSpPr>
        <p:spPr>
          <a:xfrm>
            <a:off x="590550" y="5934075"/>
            <a:ext cx="11010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МЕТА — ШВИДШЕ ОБҐРУНТОВУВАТИ РІШЕННЯ ДНЦ ТА ЗМЕНШУВАТИ НАСЛІДКИ ЗБОЇВ.</a:t>
            </a:r>
          </a:p>
        </p:txBody>
      </p:sp>
    </p:spTree>
    <p:extLst>
      <p:ext uri="{BB962C8B-B14F-4D97-AF65-F5344CB8AC3E}">
        <p14:creationId xmlns:p14="http://schemas.microsoft.com/office/powerpoint/2010/main" val="193897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6C94"/>
          </a:solidFill>
          <a:ln w="12700">
            <a:solidFill>
              <a:srgbClr val="146C94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" name="Text 1"/>
          <p:cNvSpPr/>
          <p:nvPr/>
        </p:nvSpPr>
        <p:spPr>
          <a:xfrm>
            <a:off x="502920" y="31089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КОМАНДА ПРОЄКТУ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74980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2606D"/>
                </a:solidFill>
              </a:rPr>
              <a:t>Студенти, які поєднують залізничну технологію, цифрові рішення та практичний досвід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121408" cy="4370832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0160">
            <a:solidFill>
              <a:srgbClr val="D9E2EC"/>
            </a:solidFill>
            <a:prstDash val="solid"/>
          </a:ln>
          <a:effectLst>
            <a:outerShdw blurRad="12700" dist="50800" dir="2700000" algn="bl" rotWithShape="0">
              <a:srgbClr val="AAB7C4">
                <a:alpha val="12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pic>
        <p:nvPicPr>
          <p:cNvPr id="6" name="Image 0" descr="/mnt/data/team_crops/victor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344168"/>
            <a:ext cx="1901952" cy="20848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9224" y="381304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102A43"/>
                </a:solidFill>
              </a:rPr>
              <a:t>Вікторія Лаврів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649224" y="436168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334E68"/>
                </a:solidFill>
              </a:rPr>
              <a:t>сценарій користувача • представлення рішення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49224" y="5056632"/>
            <a:ext cx="1828800" cy="0"/>
          </a:xfrm>
          <a:prstGeom prst="line">
            <a:avLst/>
          </a:prstGeom>
          <a:noFill/>
          <a:ln w="12700">
            <a:solidFill>
              <a:srgbClr val="BCCCDC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Text 7"/>
          <p:cNvSpPr/>
          <p:nvPr/>
        </p:nvSpPr>
        <p:spPr>
          <a:xfrm>
            <a:off x="649224" y="516636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486581"/>
                </a:solidFill>
              </a:rPr>
              <a:t>НАЗЯВО • AI / Wrocław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2770632" y="1234440"/>
            <a:ext cx="2121408" cy="4370832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0160">
            <a:solidFill>
              <a:srgbClr val="D9E2EC"/>
            </a:solidFill>
            <a:prstDash val="solid"/>
          </a:ln>
          <a:effectLst>
            <a:outerShdw blurRad="12700" dist="50800" dir="2700000" algn="bl" rotWithShape="0">
              <a:srgbClr val="AAB7C4">
                <a:alpha val="12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pic>
        <p:nvPicPr>
          <p:cNvPr id="12" name="Image 1" descr="/mnt/data/team_crops/valenty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60" y="1344168"/>
            <a:ext cx="1901952" cy="208483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16936" y="381304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102A43"/>
                </a:solidFill>
              </a:rPr>
              <a:t>Валентин Томенчук</a:t>
            </a:r>
            <a:endParaRPr lang="en-US" sz="1420" dirty="0"/>
          </a:p>
        </p:txBody>
      </p:sp>
      <p:sp>
        <p:nvSpPr>
          <p:cNvPr id="14" name="Text 10"/>
          <p:cNvSpPr/>
          <p:nvPr/>
        </p:nvSpPr>
        <p:spPr>
          <a:xfrm>
            <a:off x="2916936" y="436168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334E68"/>
                </a:solidFill>
              </a:rPr>
              <a:t>технологія роботи ДНЦ • сценарії збоїв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2916936" y="5056632"/>
            <a:ext cx="1828800" cy="0"/>
          </a:xfrm>
          <a:prstGeom prst="line">
            <a:avLst/>
          </a:prstGeom>
          <a:noFill/>
          <a:ln w="12700">
            <a:solidFill>
              <a:srgbClr val="BCCCDC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 12"/>
          <p:cNvSpPr/>
          <p:nvPr/>
        </p:nvSpPr>
        <p:spPr>
          <a:xfrm>
            <a:off x="2916936" y="516636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486581"/>
                </a:solidFill>
              </a:rPr>
              <a:t>OL Science &amp; Tech Fest • дослідження</a:t>
            </a:r>
            <a:endParaRPr lang="en-US" sz="840" dirty="0"/>
          </a:p>
        </p:txBody>
      </p:sp>
      <p:sp>
        <p:nvSpPr>
          <p:cNvPr id="17" name="Shape 13"/>
          <p:cNvSpPr/>
          <p:nvPr/>
        </p:nvSpPr>
        <p:spPr>
          <a:xfrm>
            <a:off x="5038344" y="1234440"/>
            <a:ext cx="2121408" cy="4370832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0160">
            <a:solidFill>
              <a:srgbClr val="D9E2EC"/>
            </a:solidFill>
            <a:prstDash val="solid"/>
          </a:ln>
          <a:effectLst>
            <a:outerShdw blurRad="12700" dist="50800" dir="2700000" algn="bl" rotWithShape="0">
              <a:srgbClr val="AAB7C4">
                <a:alpha val="12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pic>
        <p:nvPicPr>
          <p:cNvPr id="18" name="Image 2" descr="/mnt/data/team_crops/dmytr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72" y="1344168"/>
            <a:ext cx="1901952" cy="20848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184648" y="381304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102A43"/>
                </a:solidFill>
              </a:rPr>
              <a:t>Дмитро Мамчур</a:t>
            </a:r>
            <a:endParaRPr lang="en-US" sz="1420" dirty="0"/>
          </a:p>
        </p:txBody>
      </p:sp>
      <p:sp>
        <p:nvSpPr>
          <p:cNvPr id="20" name="Text 15"/>
          <p:cNvSpPr/>
          <p:nvPr/>
        </p:nvSpPr>
        <p:spPr>
          <a:xfrm>
            <a:off x="5184648" y="436168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334E68"/>
                </a:solidFill>
              </a:rPr>
              <a:t>технологічна перевірка • спеціальні перевезення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5184648" y="5056632"/>
            <a:ext cx="1828800" cy="0"/>
          </a:xfrm>
          <a:prstGeom prst="line">
            <a:avLst/>
          </a:prstGeom>
          <a:noFill/>
          <a:ln w="12700">
            <a:solidFill>
              <a:srgbClr val="BCCCDC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2" name="Text 17"/>
          <p:cNvSpPr/>
          <p:nvPr/>
        </p:nvSpPr>
        <p:spPr>
          <a:xfrm>
            <a:off x="5184648" y="516636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486581"/>
                </a:solidFill>
              </a:rPr>
              <a:t>воєнна стійкість залізниці</a:t>
            </a:r>
            <a:endParaRPr lang="en-US" sz="840" dirty="0"/>
          </a:p>
        </p:txBody>
      </p:sp>
      <p:sp>
        <p:nvSpPr>
          <p:cNvPr id="23" name="Shape 18"/>
          <p:cNvSpPr/>
          <p:nvPr/>
        </p:nvSpPr>
        <p:spPr>
          <a:xfrm>
            <a:off x="7306056" y="1234440"/>
            <a:ext cx="2121408" cy="4370832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0160">
            <a:solidFill>
              <a:srgbClr val="D9E2EC"/>
            </a:solidFill>
            <a:prstDash val="solid"/>
          </a:ln>
          <a:effectLst>
            <a:outerShdw blurRad="12700" dist="50800" dir="2700000" algn="bl" rotWithShape="0">
              <a:srgbClr val="AAB7C4">
                <a:alpha val="12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5" name="Text 19"/>
          <p:cNvSpPr/>
          <p:nvPr/>
        </p:nvSpPr>
        <p:spPr>
          <a:xfrm>
            <a:off x="7452360" y="381304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102A43"/>
                </a:solidFill>
              </a:rPr>
              <a:t>Андрій Український</a:t>
            </a:r>
            <a:endParaRPr lang="en-US" sz="1420" dirty="0"/>
          </a:p>
        </p:txBody>
      </p:sp>
      <p:sp>
        <p:nvSpPr>
          <p:cNvPr id="26" name="Text 20"/>
          <p:cNvSpPr/>
          <p:nvPr/>
        </p:nvSpPr>
        <p:spPr>
          <a:xfrm>
            <a:off x="7452360" y="436168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334E68"/>
                </a:solidFill>
              </a:rPr>
              <a:t>моделювання • прототип рішення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7452360" y="5056632"/>
            <a:ext cx="1828800" cy="0"/>
          </a:xfrm>
          <a:prstGeom prst="line">
            <a:avLst/>
          </a:prstGeom>
          <a:noFill/>
          <a:ln w="12700">
            <a:solidFill>
              <a:srgbClr val="BCCCDC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8" name="Text 22"/>
          <p:cNvSpPr/>
          <p:nvPr/>
        </p:nvSpPr>
        <p:spPr>
          <a:xfrm>
            <a:off x="7452360" y="516636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486581"/>
                </a:solidFill>
              </a:rPr>
              <a:t>OL Science &amp; Tech Fest • 1435 мм</a:t>
            </a:r>
            <a:endParaRPr lang="en-US" sz="840" dirty="0"/>
          </a:p>
        </p:txBody>
      </p:sp>
      <p:sp>
        <p:nvSpPr>
          <p:cNvPr id="29" name="Shape 23"/>
          <p:cNvSpPr/>
          <p:nvPr/>
        </p:nvSpPr>
        <p:spPr>
          <a:xfrm>
            <a:off x="9573768" y="1234440"/>
            <a:ext cx="2121408" cy="4370832"/>
          </a:xfrm>
          <a:prstGeom prst="roundRect">
            <a:avLst>
              <a:gd name="adj" fmla="val 2586"/>
            </a:avLst>
          </a:prstGeom>
          <a:solidFill>
            <a:srgbClr val="EDF6FA"/>
          </a:solidFill>
          <a:ln w="17780">
            <a:solidFill>
              <a:srgbClr val="7FB3C8"/>
            </a:solidFill>
            <a:prstDash val="solid"/>
          </a:ln>
          <a:effectLst>
            <a:outerShdw blurRad="12700" dist="50800" dir="2700000" algn="bl" rotWithShape="0">
              <a:srgbClr val="AAB7C4">
                <a:alpha val="12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pic>
        <p:nvPicPr>
          <p:cNvPr id="30" name="Image 4" descr="/mnt/data/team_crops/yulii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3496" y="1344168"/>
            <a:ext cx="1901952" cy="208483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9720072" y="3547872"/>
            <a:ext cx="731520" cy="210312"/>
          </a:xfrm>
          <a:prstGeom prst="rect">
            <a:avLst/>
          </a:prstGeom>
          <a:solidFill>
            <a:srgbClr val="146C94"/>
          </a:solidFill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МЕНТОРКА</a:t>
            </a:r>
            <a:endParaRPr lang="en-US" sz="750" dirty="0"/>
          </a:p>
        </p:txBody>
      </p:sp>
      <p:sp>
        <p:nvSpPr>
          <p:cNvPr id="32" name="Text 25"/>
          <p:cNvSpPr/>
          <p:nvPr/>
        </p:nvSpPr>
        <p:spPr>
          <a:xfrm>
            <a:off x="9720072" y="381304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102A43"/>
                </a:solidFill>
              </a:rPr>
              <a:t>Юлія Германюк</a:t>
            </a:r>
            <a:endParaRPr lang="en-US" sz="1420" dirty="0"/>
          </a:p>
        </p:txBody>
      </p:sp>
      <p:sp>
        <p:nvSpPr>
          <p:cNvPr id="33" name="Text 26"/>
          <p:cNvSpPr/>
          <p:nvPr/>
        </p:nvSpPr>
        <p:spPr>
          <a:xfrm>
            <a:off x="9720072" y="436168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334E68"/>
                </a:solidFill>
              </a:rPr>
              <a:t>менторка та координаторка команди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9720072" y="5056632"/>
            <a:ext cx="1828800" cy="0"/>
          </a:xfrm>
          <a:prstGeom prst="line">
            <a:avLst/>
          </a:prstGeom>
          <a:noFill/>
          <a:ln w="12700">
            <a:solidFill>
              <a:srgbClr val="146C94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5" name="Text 28"/>
          <p:cNvSpPr/>
          <p:nvPr/>
        </p:nvSpPr>
        <p:spPr>
          <a:xfrm>
            <a:off x="9720072" y="516636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146C94"/>
                </a:solidFill>
              </a:rPr>
              <a:t>фахове наставництво • партнерство з УЗ</a:t>
            </a:r>
            <a:endParaRPr lang="en-US" sz="840" dirty="0"/>
          </a:p>
        </p:txBody>
      </p:sp>
      <p:sp>
        <p:nvSpPr>
          <p:cNvPr id="36" name="Shape 29"/>
          <p:cNvSpPr/>
          <p:nvPr/>
        </p:nvSpPr>
        <p:spPr>
          <a:xfrm>
            <a:off x="502920" y="5833872"/>
            <a:ext cx="11137392" cy="667512"/>
          </a:xfrm>
          <a:prstGeom prst="roundRect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37" name="Text 30"/>
          <p:cNvSpPr/>
          <p:nvPr/>
        </p:nvSpPr>
        <p:spPr>
          <a:xfrm>
            <a:off x="749808" y="5998464"/>
            <a:ext cx="106527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b="1" dirty="0">
                <a:solidFill>
                  <a:srgbClr val="8FD3E8"/>
                </a:solidFill>
              </a:rPr>
              <a:t>ДОСВІД КОМАНДИ  </a:t>
            </a:r>
            <a:r>
              <a:rPr lang="en-US" sz="1010" dirty="0">
                <a:solidFill>
                  <a:srgbClr val="FFFFFF"/>
                </a:solidFill>
              </a:rPr>
              <a:t>2× хакатони АТ «Укрзалізниця»  •  Mobility Up  •  «Перший кар’єрний старт з УЗ»  •  Transport Talks  •  наукові публікації та кваліфікаційні дослідження</a:t>
            </a:r>
            <a:endParaRPr lang="en-US" sz="1010" dirty="0"/>
          </a:p>
        </p:txBody>
      </p:sp>
      <p:sp>
        <p:nvSpPr>
          <p:cNvPr id="38" name="Text 31"/>
          <p:cNvSpPr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80" i="1" dirty="0">
                <a:solidFill>
                  <a:srgbClr val="627D98"/>
                </a:solidFill>
              </a:rPr>
              <a:t>Не просто команда для </a:t>
            </a:r>
            <a:r>
              <a:rPr lang="en-US" sz="880" i="1" dirty="0" err="1">
                <a:solidFill>
                  <a:srgbClr val="627D98"/>
                </a:solidFill>
              </a:rPr>
              <a:t>конкурсу</a:t>
            </a:r>
            <a:r>
              <a:rPr lang="en-US" sz="880" i="1" dirty="0">
                <a:solidFill>
                  <a:srgbClr val="627D98"/>
                </a:solidFill>
              </a:rPr>
              <a:t> – </a:t>
            </a:r>
            <a:r>
              <a:rPr lang="en-US" sz="880" i="1" dirty="0" err="1">
                <a:solidFill>
                  <a:srgbClr val="627D98"/>
                </a:solidFill>
              </a:rPr>
              <a:t>команда</a:t>
            </a:r>
            <a:r>
              <a:rPr lang="en-US" sz="880" i="1" dirty="0">
                <a:solidFill>
                  <a:srgbClr val="627D98"/>
                </a:solidFill>
              </a:rPr>
              <a:t> з досвідом роботи над реальними транспортними задачами.</a:t>
            </a:r>
            <a:endParaRPr lang="en-US" sz="88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056D1FE-B6DD-7AE3-1602-A30B4F1AA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9198" y="1344169"/>
            <a:ext cx="1629786" cy="2024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DocSecurity>0</DocSecurity>
  <PresentationFormat>Широкий екран</PresentationFormat>
  <Paragraphs>146</Paragraphs>
  <Slides>7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Aptos Display</vt:lpstr>
      <vt:lpstr>Calibri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Юлія Германюк</cp:lastModifiedBy>
  <cp:revision>1</cp:revision>
  <dcterms:created xsi:type="dcterms:W3CDTF">2026-08-28T21:06:22Z</dcterms:created>
  <dcterms:modified xsi:type="dcterms:W3CDTF">2026-08-28T22:00:36Z</dcterms:modified>
</cp:coreProperties>
</file>